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8" r:id="rId7"/>
    <p:sldId id="269" r:id="rId8"/>
    <p:sldId id="275" r:id="rId9"/>
    <p:sldId id="272" r:id="rId10"/>
    <p:sldId id="276" r:id="rId11"/>
    <p:sldId id="278" r:id="rId12"/>
    <p:sldId id="273" r:id="rId13"/>
    <p:sldId id="261" r:id="rId14"/>
    <p:sldId id="270" r:id="rId15"/>
    <p:sldId id="262" r:id="rId16"/>
    <p:sldId id="271" r:id="rId17"/>
    <p:sldId id="264" r:id="rId18"/>
    <p:sldId id="279" r:id="rId19"/>
    <p:sldId id="280" r:id="rId20"/>
    <p:sldId id="281" r:id="rId21"/>
    <p:sldId id="282" r:id="rId22"/>
    <p:sldId id="285" r:id="rId23"/>
    <p:sldId id="274" r:id="rId24"/>
    <p:sldId id="265" r:id="rId25"/>
    <p:sldId id="26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ea Arnett" initials="AA" lastIdx="12" clrIdx="0">
    <p:extLst>
      <p:ext uri="{19B8F6BF-5375-455C-9EA6-DF929625EA0E}">
        <p15:presenceInfo xmlns:p15="http://schemas.microsoft.com/office/powerpoint/2012/main" userId="S::aarnett2@unl.edu::14036c77-924b-45bf-9ebe-10dd9f6652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5E2"/>
    <a:srgbClr val="FFB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8"/>
    <p:restoredTop sz="96327"/>
  </p:normalViewPr>
  <p:slideViewPr>
    <p:cSldViewPr snapToGrid="0">
      <p:cViewPr varScale="1">
        <p:scale>
          <a:sx n="127" d="100"/>
          <a:sy n="127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F9519-0885-0042-93DA-0956CAE9BB99}" type="datetimeFigureOut">
              <a:rPr lang="en-US" smtClean="0"/>
              <a:t>2/24/24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66011-D6C8-234E-96B3-4980EAF9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1D08-F99D-8D4B-B1E6-D91FCFF31FB8}" type="datetime1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8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99B4-E687-0240-B43D-1E9B9E34AB50}" type="datetime1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9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5B46-2AC2-4342-8AF1-6114D9CC81FA}" type="datetime1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0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949C-A071-3544-9B5A-99004CEF665F}" type="datetime1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8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C126-CF4D-3F4A-8222-E29613A621BF}" type="datetime1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6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8FA74-8590-ED4A-B886-EA48C982DFCB}" type="datetime1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38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15FAB-4CB9-0B4B-B765-7DB4C5A0A62F}" type="datetime1">
              <a:rPr lang="en-US" smtClean="0"/>
              <a:t>2/24/24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1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F29D-6B6F-414C-89AC-0A4BB57E6F52}" type="datetime1">
              <a:rPr lang="en-US" smtClean="0"/>
              <a:t>2/24/24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C99-B380-E049-BE3A-6C50A4B81A79}" type="datetime1">
              <a:rPr lang="en-US" smtClean="0"/>
              <a:t>2/24/24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5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874C-1B20-7240-8F4B-56B0BC7B051E}" type="datetime1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5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D707-3B7E-A54D-8A27-46B7D823E3CE}" type="datetime1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99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C0B1C-D9B0-2A46-BBCB-3C3B5EB4AB65}" type="datetime1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6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User:Sam_Derbyshire" TargetMode="Externa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User:Sam_Derbyshire" TargetMode="Externa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olab.googl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D9AB-3099-44D8-F476-09F7312BE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9152"/>
            <a:ext cx="9144000" cy="1267546"/>
          </a:xfrm>
        </p:spPr>
        <p:txBody>
          <a:bodyPr anchor="t">
            <a:normAutofit fontScale="90000"/>
          </a:bodyPr>
          <a:lstStyle/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D52603-3A46-13FF-D706-3BE78F038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76698"/>
            <a:ext cx="9144000" cy="165576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  <a:p>
            <a:pPr>
              <a:lnSpc>
                <a:spcPct val="50000"/>
              </a:lnSpc>
            </a:pPr>
            <a:r>
              <a:rPr lang="en-US" sz="2800" dirty="0">
                <a:latin typeface="Copperplate" panose="02000504000000020004" pitchFamily="2" charset="77"/>
                <a:cs typeface="Times New Roman" panose="02020603050405020304" pitchFamily="18" charset="0"/>
              </a:rPr>
              <a:t>February 3, 2024</a:t>
            </a:r>
          </a:p>
          <a:p>
            <a:pPr>
              <a:lnSpc>
                <a:spcPct val="50000"/>
              </a:lnSpc>
            </a:pPr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2:00-4:00 p.m.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936911-789A-55D1-DB16-61B7FAA4ACDA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A5992-F3AC-D386-221B-1BD01D7D06A7}"/>
              </a:ext>
            </a:extLst>
          </p:cNvPr>
          <p:cNvSpPr/>
          <p:nvPr/>
        </p:nvSpPr>
        <p:spPr>
          <a:xfrm>
            <a:off x="0" y="5087053"/>
            <a:ext cx="12192000" cy="1770947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735B7AE8-79F4-948A-58DB-6214B5785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25" y="-46631"/>
            <a:ext cx="2114749" cy="1079208"/>
          </a:xfrm>
          <a:prstGeom prst="rect">
            <a:avLst/>
          </a:prstGeom>
        </p:spPr>
      </p:pic>
      <p:pic>
        <p:nvPicPr>
          <p:cNvPr id="9" name="Picture 8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CE1DA88-5866-0451-5883-327D2B4FB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710" y="5282158"/>
            <a:ext cx="1524000" cy="1420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AEE0B8-33BF-A9BC-58BF-BA500ABE2C7A}"/>
              </a:ext>
            </a:extLst>
          </p:cNvPr>
          <p:cNvSpPr txBox="1"/>
          <p:nvPr/>
        </p:nvSpPr>
        <p:spPr>
          <a:xfrm>
            <a:off x="1648410" y="5380672"/>
            <a:ext cx="8885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  <a:cs typeface="Times New Roman" panose="02020603050405020304" pitchFamily="18" charset="0"/>
              </a:rPr>
              <a:t>University of Nebraska-Lincoln</a:t>
            </a:r>
          </a:p>
          <a:p>
            <a:pPr algn="ctr"/>
            <a:r>
              <a:rPr lang="en-US" sz="3600" dirty="0">
                <a:latin typeface="Copperplate" panose="02000504000000020004" pitchFamily="2" charset="77"/>
                <a:cs typeface="Times New Roman" panose="02020603050405020304" pitchFamily="18" charset="0"/>
              </a:rPr>
              <a:t>Streubel Lab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B7A796C-8137-896A-DB73-FB74339AE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00574" y="5224736"/>
            <a:ext cx="1573764" cy="1501628"/>
          </a:xfrm>
          <a:prstGeom prst="rect">
            <a:avLst/>
          </a:prstGeom>
        </p:spPr>
      </p:pic>
      <p:pic>
        <p:nvPicPr>
          <p:cNvPr id="15" name="Picture 14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93DDDEFF-2B17-1830-B791-9E52AFD8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7" t="3085" r="6859" b="5514"/>
          <a:stretch/>
        </p:blipFill>
        <p:spPr>
          <a:xfrm>
            <a:off x="5519467" y="3909803"/>
            <a:ext cx="1143740" cy="1143000"/>
          </a:xfrm>
          <a:prstGeom prst="rect">
            <a:avLst/>
          </a:prstGeom>
        </p:spPr>
      </p:pic>
      <p:pic>
        <p:nvPicPr>
          <p:cNvPr id="17" name="Picture 16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0337610C-82CA-4173-B298-F2A3451CF6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2" t="3017" r="2144" b="7131"/>
          <a:stretch/>
        </p:blipFill>
        <p:spPr>
          <a:xfrm>
            <a:off x="11112" y="3909803"/>
            <a:ext cx="1142626" cy="1143000"/>
          </a:xfrm>
          <a:prstGeom prst="rect">
            <a:avLst/>
          </a:prstGeom>
        </p:spPr>
      </p:pic>
      <p:pic>
        <p:nvPicPr>
          <p:cNvPr id="19" name="Picture 18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53EB34FF-7F12-9C77-3376-3468383614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2" t="3682" r="4138" b="4209"/>
          <a:stretch/>
        </p:blipFill>
        <p:spPr>
          <a:xfrm>
            <a:off x="3650941" y="3909803"/>
            <a:ext cx="1143947" cy="1143000"/>
          </a:xfrm>
          <a:prstGeom prst="rect">
            <a:avLst/>
          </a:prstGeom>
        </p:spPr>
      </p:pic>
      <p:pic>
        <p:nvPicPr>
          <p:cNvPr id="21" name="Picture 20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FD4BDDE3-8CC4-CCEA-9F2B-F020D471FF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8" t="2254" r="3178" b="2040"/>
          <a:stretch/>
        </p:blipFill>
        <p:spPr>
          <a:xfrm>
            <a:off x="9256105" y="3909803"/>
            <a:ext cx="1143000" cy="1143000"/>
          </a:xfrm>
          <a:prstGeom prst="rect">
            <a:avLst/>
          </a:prstGeom>
        </p:spPr>
      </p:pic>
      <p:pic>
        <p:nvPicPr>
          <p:cNvPr id="24" name="Picture 23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8E6C9F59-EBAF-A907-C0A5-D818B5B383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2" t="3017" r="2144" b="7131"/>
          <a:stretch/>
        </p:blipFill>
        <p:spPr>
          <a:xfrm>
            <a:off x="11038629" y="3909803"/>
            <a:ext cx="1142626" cy="1143000"/>
          </a:xfrm>
          <a:prstGeom prst="rect">
            <a:avLst/>
          </a:prstGeom>
        </p:spPr>
      </p:pic>
      <p:pic>
        <p:nvPicPr>
          <p:cNvPr id="25" name="Picture 24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30671C42-17D7-4112-F88F-00F85A508C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8" t="2254" r="3178" b="2040"/>
          <a:stretch/>
        </p:blipFill>
        <p:spPr>
          <a:xfrm>
            <a:off x="1782992" y="3909803"/>
            <a:ext cx="1143000" cy="1143000"/>
          </a:xfrm>
          <a:prstGeom prst="rect">
            <a:avLst/>
          </a:prstGeom>
        </p:spPr>
      </p:pic>
      <p:pic>
        <p:nvPicPr>
          <p:cNvPr id="26" name="Picture 25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A5165909-D545-77C9-17DF-D17A615D65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2" t="3682" r="4138" b="4209"/>
          <a:stretch/>
        </p:blipFill>
        <p:spPr>
          <a:xfrm>
            <a:off x="7387786" y="3926928"/>
            <a:ext cx="114394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594F2009-3F13-BE40-92C7-E095EC2E0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4506" t="11090" r="17293" b="8265"/>
          <a:stretch/>
        </p:blipFill>
        <p:spPr>
          <a:xfrm>
            <a:off x="5708516" y="1799304"/>
            <a:ext cx="4349883" cy="397557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D50A1C-F68A-7DE7-45BA-682B2D60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Here we see an objects trajectory after being launched.</a:t>
            </a: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28" name="Picture 27" descr="A group of black letters&#10;&#10;Description automatically generated">
            <a:extLst>
              <a:ext uri="{FF2B5EF4-FFF2-40B4-BE49-F238E27FC236}">
                <a16:creationId xmlns:a16="http://schemas.microsoft.com/office/drawing/2014/main" id="{30816ADD-5000-398F-20B5-16C1AD85E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34" y="1799304"/>
            <a:ext cx="2209800" cy="355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Projectile Motion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F75A45-8E9C-E177-2E73-C13DEDDBF1D7}"/>
                  </a:ext>
                </a:extLst>
              </p:cNvPr>
              <p:cNvSpPr txBox="1"/>
              <p:nvPr/>
            </p:nvSpPr>
            <p:spPr>
              <a:xfrm>
                <a:off x="1275686" y="2344487"/>
                <a:ext cx="3483013" cy="1059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F75A45-8E9C-E177-2E73-C13DEDDBF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86" y="2344487"/>
                <a:ext cx="3483013" cy="10593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CA9ABD98-7D10-587A-65A0-26F1BB7EC5AC}"/>
              </a:ext>
            </a:extLst>
          </p:cNvPr>
          <p:cNvSpPr/>
          <p:nvPr/>
        </p:nvSpPr>
        <p:spPr>
          <a:xfrm>
            <a:off x="6223590" y="450820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B8D56-5AB8-F1EA-F67D-E96BD6AFAC80}"/>
                  </a:ext>
                </a:extLst>
              </p:cNvPr>
              <p:cNvSpPr txBox="1"/>
              <p:nvPr/>
            </p:nvSpPr>
            <p:spPr>
              <a:xfrm>
                <a:off x="1270771" y="3718050"/>
                <a:ext cx="24390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Initial Position: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B8D56-5AB8-F1EA-F67D-E96BD6AFA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771" y="3718050"/>
                <a:ext cx="2439001" cy="276999"/>
              </a:xfrm>
              <a:prstGeom prst="rect">
                <a:avLst/>
              </a:prstGeom>
              <a:blipFill>
                <a:blip r:embed="rId7"/>
                <a:stretch>
                  <a:fillRect l="-5670" t="-21739" r="-1546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9DE149-E609-2D2D-54D2-1E1E8B0F8969}"/>
                  </a:ext>
                </a:extLst>
              </p:cNvPr>
              <p:cNvSpPr txBox="1"/>
              <p:nvPr/>
            </p:nvSpPr>
            <p:spPr>
              <a:xfrm>
                <a:off x="1270771" y="4104135"/>
                <a:ext cx="2776722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Initial Velocity: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9DE149-E609-2D2D-54D2-1E1E8B0F8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771" y="4104135"/>
                <a:ext cx="2776722" cy="298928"/>
              </a:xfrm>
              <a:prstGeom prst="rect">
                <a:avLst/>
              </a:prstGeom>
              <a:blipFill>
                <a:blip r:embed="rId8"/>
                <a:stretch>
                  <a:fillRect l="-5000" t="-25000" r="-1364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91DD6C-BC6C-C456-B2F0-3CB9CE6DD60A}"/>
                  </a:ext>
                </a:extLst>
              </p:cNvPr>
              <p:cNvSpPr txBox="1"/>
              <p:nvPr/>
            </p:nvSpPr>
            <p:spPr>
              <a:xfrm>
                <a:off x="1295729" y="4465896"/>
                <a:ext cx="1135375" cy="370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=9.81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Baskerville" panose="02020502070401020303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Baskerville" panose="02020502070401020303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Baskerville" panose="02020502070401020303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91DD6C-BC6C-C456-B2F0-3CB9CE6DD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729" y="4465896"/>
                <a:ext cx="1135375" cy="370614"/>
              </a:xfrm>
              <a:prstGeom prst="rect">
                <a:avLst/>
              </a:prstGeom>
              <a:blipFill>
                <a:blip r:embed="rId9"/>
                <a:stretch>
                  <a:fillRect l="-77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85EA812-05E5-EF6C-00AA-3710397B6E5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919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38 -0.05833 0.0276 -0.11667 0.04349 -0.15694 C 0.05938 -0.19745 0.0776 -0.22801 0.09544 -0.24305 C 0.11341 -0.2581 0.13372 -0.25879 0.15117 -0.24722 C 0.16849 -0.23588 0.18555 -0.20301 0.19948 -0.1743 C 0.21341 -0.1456 0.22813 -0.09329 0.23451 -0.07546 C 0.24102 -0.05741 0.23958 -0.06204 0.23815 -0.06667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Polar Coordinate System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2A82BB-87B3-593F-890B-2FCEE6CE2C9F}"/>
                  </a:ext>
                </a:extLst>
              </p:cNvPr>
              <p:cNvSpPr txBox="1"/>
              <p:nvPr/>
            </p:nvSpPr>
            <p:spPr>
              <a:xfrm>
                <a:off x="689864" y="2520404"/>
                <a:ext cx="5110996" cy="2644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𝑡𝑎𝑛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2A82BB-87B3-593F-890B-2FCEE6CE2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64" y="2520404"/>
                <a:ext cx="5110996" cy="2644506"/>
              </a:xfrm>
              <a:prstGeom prst="rect">
                <a:avLst/>
              </a:prstGeom>
              <a:blipFill>
                <a:blip r:embed="rId4"/>
                <a:stretch>
                  <a:fillRect b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3C0CF3EC-3DF6-762C-DA30-788D6BE9BDE1}"/>
              </a:ext>
            </a:extLst>
          </p:cNvPr>
          <p:cNvGrpSpPr/>
          <p:nvPr/>
        </p:nvGrpSpPr>
        <p:grpSpPr>
          <a:xfrm>
            <a:off x="6602307" y="1981157"/>
            <a:ext cx="4453719" cy="3829984"/>
            <a:chOff x="6602307" y="1774685"/>
            <a:chExt cx="4453719" cy="38299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00878A1-FF7A-5AB0-0981-223D90383737}"/>
                </a:ext>
              </a:extLst>
            </p:cNvPr>
            <p:cNvGrpSpPr/>
            <p:nvPr/>
          </p:nvGrpSpPr>
          <p:grpSpPr>
            <a:xfrm>
              <a:off x="6602307" y="1943100"/>
              <a:ext cx="4087588" cy="3661569"/>
              <a:chOff x="4093026" y="1943100"/>
              <a:chExt cx="4087588" cy="3661569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4E47BA84-8657-25B3-91C9-B22C5BFF56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43100"/>
                <a:ext cx="0" cy="3661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F738ADD-BE3D-D991-DC6A-778353C39852}"/>
                  </a:ext>
                </a:extLst>
              </p:cNvPr>
              <p:cNvGrpSpPr/>
              <p:nvPr/>
            </p:nvGrpSpPr>
            <p:grpSpPr>
              <a:xfrm>
                <a:off x="4093026" y="2549978"/>
                <a:ext cx="4087588" cy="1301699"/>
                <a:chOff x="4093026" y="2549978"/>
                <a:chExt cx="4087588" cy="1301699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15221FF5-7581-1739-B0C2-0A35AE209746}"/>
                    </a:ext>
                  </a:extLst>
                </p:cNvPr>
                <p:cNvCxnSpPr>
                  <a:cxnSpLocks/>
                  <a:endCxn id="16" idx="7"/>
                </p:cNvCxnSpPr>
                <p:nvPr/>
              </p:nvCxnSpPr>
              <p:spPr>
                <a:xfrm flipV="1">
                  <a:off x="6096000" y="2588238"/>
                  <a:ext cx="1467816" cy="12634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C7FFA3D7-988B-3132-E2FE-DEB7D03DB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3026" y="3842657"/>
                  <a:ext cx="408758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06CCD58F-0A43-D498-70AF-BE5363F34DA1}"/>
                    </a:ext>
                  </a:extLst>
                </p:cNvPr>
                <p:cNvSpPr/>
                <p:nvPr/>
              </p:nvSpPr>
              <p:spPr>
                <a:xfrm>
                  <a:off x="7331527" y="2549978"/>
                  <a:ext cx="272143" cy="2612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BD69294-51F7-14FF-3B2C-054BE8F7AAD1}"/>
                    </a:ext>
                  </a:extLst>
                </p:cNvPr>
                <p:cNvSpPr txBox="1"/>
                <p:nvPr/>
              </p:nvSpPr>
              <p:spPr>
                <a:xfrm>
                  <a:off x="8718701" y="3514060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BD69294-51F7-14FF-3B2C-054BE8F7AA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8701" y="3514060"/>
                  <a:ext cx="75630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14FD681-7E45-D5D4-6635-EF718BD9C0E8}"/>
                    </a:ext>
                  </a:extLst>
                </p:cNvPr>
                <p:cNvSpPr txBox="1"/>
                <p:nvPr/>
              </p:nvSpPr>
              <p:spPr>
                <a:xfrm>
                  <a:off x="7962401" y="1774685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14FD681-7E45-D5D4-6635-EF718BD9C0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401" y="1774685"/>
                  <a:ext cx="756300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1898543-03DB-03D1-DAB0-35BDC765D129}"/>
                    </a:ext>
                  </a:extLst>
                </p:cNvPr>
                <p:cNvSpPr txBox="1"/>
                <p:nvPr/>
              </p:nvSpPr>
              <p:spPr>
                <a:xfrm>
                  <a:off x="10299726" y="3842657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1898543-03DB-03D1-DAB0-35BDC765D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9726" y="3842657"/>
                  <a:ext cx="75630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C8116CC-E37A-5A07-8839-38A44741C95E}"/>
                    </a:ext>
                  </a:extLst>
                </p:cNvPr>
                <p:cNvSpPr txBox="1"/>
                <p:nvPr/>
              </p:nvSpPr>
              <p:spPr>
                <a:xfrm>
                  <a:off x="8844895" y="2988290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C8116CC-E37A-5A07-8839-38A44741C9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4895" y="2988290"/>
                  <a:ext cx="75630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408DC5B-B298-D637-9C8C-414A7E58CEC6}"/>
              </a:ext>
            </a:extLst>
          </p:cNvPr>
          <p:cNvSpPr txBox="1">
            <a:spLocks/>
          </p:cNvSpPr>
          <p:nvPr/>
        </p:nvSpPr>
        <p:spPr>
          <a:xfrm>
            <a:off x="217713" y="1253331"/>
            <a:ext cx="118001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Rather than use (x(t), y(t)) to describe our system, we will use (r(t),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(t)), Polar Coordinates!</a:t>
            </a:r>
          </a:p>
          <a:p>
            <a:pPr lvl="2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To convert between cartesian coordinates and polar coordinates we can use these:</a:t>
            </a: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F5728B-570F-0DC1-BFFB-5671ED19542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1431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D50A1C-F68A-7DE7-45BA-682B2D60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For a particle on a circular path, we have two different sets of coordinates:</a:t>
            </a: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Polar Coordinate System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3CE9EF0-8C70-8D45-8E1A-532487FCD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422392"/>
              </p:ext>
            </p:extLst>
          </p:nvPr>
        </p:nvGraphicFramePr>
        <p:xfrm>
          <a:off x="881767" y="2860098"/>
          <a:ext cx="2119086" cy="1864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452">
                  <a:extLst>
                    <a:ext uri="{9D8B030D-6E8A-4147-A177-3AD203B41FA5}">
                      <a16:colId xmlns:a16="http://schemas.microsoft.com/office/drawing/2014/main" val="3120183940"/>
                    </a:ext>
                  </a:extLst>
                </a:gridCol>
                <a:gridCol w="525576">
                  <a:extLst>
                    <a:ext uri="{9D8B030D-6E8A-4147-A177-3AD203B41FA5}">
                      <a16:colId xmlns:a16="http://schemas.microsoft.com/office/drawing/2014/main" val="1300698440"/>
                    </a:ext>
                  </a:extLst>
                </a:gridCol>
                <a:gridCol w="535058">
                  <a:extLst>
                    <a:ext uri="{9D8B030D-6E8A-4147-A177-3AD203B41FA5}">
                      <a16:colId xmlns:a16="http://schemas.microsoft.com/office/drawing/2014/main" val="956858796"/>
                    </a:ext>
                  </a:extLst>
                </a:gridCol>
              </a:tblGrid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time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65032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3069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89075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44743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/>
                        <a:t>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1304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E3A10B2-5373-F69A-2578-AB09AB4FB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100016"/>
              </p:ext>
            </p:extLst>
          </p:nvPr>
        </p:nvGraphicFramePr>
        <p:xfrm>
          <a:off x="9196673" y="2860098"/>
          <a:ext cx="2189436" cy="1864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637">
                  <a:extLst>
                    <a:ext uri="{9D8B030D-6E8A-4147-A177-3AD203B41FA5}">
                      <a16:colId xmlns:a16="http://schemas.microsoft.com/office/drawing/2014/main" val="3120183940"/>
                    </a:ext>
                  </a:extLst>
                </a:gridCol>
                <a:gridCol w="566952">
                  <a:extLst>
                    <a:ext uri="{9D8B030D-6E8A-4147-A177-3AD203B41FA5}">
                      <a16:colId xmlns:a16="http://schemas.microsoft.com/office/drawing/2014/main" val="1300698440"/>
                    </a:ext>
                  </a:extLst>
                </a:gridCol>
                <a:gridCol w="774847">
                  <a:extLst>
                    <a:ext uri="{9D8B030D-6E8A-4147-A177-3AD203B41FA5}">
                      <a16:colId xmlns:a16="http://schemas.microsoft.com/office/drawing/2014/main" val="956858796"/>
                    </a:ext>
                  </a:extLst>
                </a:gridCol>
              </a:tblGrid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time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 </a:t>
                      </a:r>
                      <a:r>
                        <a:rPr lang="el-G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θ</a:t>
                      </a:r>
                      <a:r>
                        <a:rPr lang="en-US" dirty="0"/>
                        <a:t>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65032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3069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89075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44743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/>
                        <a:t>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1304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E6286B66-D367-DD1E-DDE1-1A8A113F5CA0}"/>
              </a:ext>
            </a:extLst>
          </p:cNvPr>
          <p:cNvGrpSpPr/>
          <p:nvPr/>
        </p:nvGrpSpPr>
        <p:grpSpPr>
          <a:xfrm>
            <a:off x="4052206" y="1961789"/>
            <a:ext cx="4087588" cy="3661569"/>
            <a:chOff x="4093026" y="1943100"/>
            <a:chExt cx="4087588" cy="366156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5221FF5-7581-1739-B0C2-0A35AE209746}"/>
                </a:ext>
              </a:extLst>
            </p:cNvPr>
            <p:cNvCxnSpPr>
              <a:cxnSpLocks/>
              <a:endCxn id="16" idx="7"/>
            </p:cNvCxnSpPr>
            <p:nvPr/>
          </p:nvCxnSpPr>
          <p:spPr>
            <a:xfrm flipV="1">
              <a:off x="6096000" y="2588238"/>
              <a:ext cx="1467816" cy="12634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E47BA84-8657-25B3-91C9-B22C5BFF56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1943100"/>
              <a:ext cx="0" cy="366156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7FFA3D7-988B-3132-E2FE-DEB7D03DB36A}"/>
                </a:ext>
              </a:extLst>
            </p:cNvPr>
            <p:cNvCxnSpPr>
              <a:cxnSpLocks/>
            </p:cNvCxnSpPr>
            <p:nvPr/>
          </p:nvCxnSpPr>
          <p:spPr>
            <a:xfrm>
              <a:off x="4093026" y="3842657"/>
              <a:ext cx="408758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CCD58F-0A43-D498-70AF-BE5363F34DA1}"/>
                </a:ext>
              </a:extLst>
            </p:cNvPr>
            <p:cNvSpPr/>
            <p:nvPr/>
          </p:nvSpPr>
          <p:spPr>
            <a:xfrm>
              <a:off x="7331527" y="2549978"/>
              <a:ext cx="272143" cy="26125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4982446-3F6B-D988-64BB-6EB2D58E89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2323" y="2168980"/>
              <a:ext cx="3347354" cy="3347354"/>
            </a:xfrm>
            <a:prstGeom prst="ellipse">
              <a:avLst/>
            </a:prstGeom>
            <a:solidFill>
              <a:srgbClr val="DCD5E2">
                <a:alpha val="0"/>
              </a:srgbClr>
            </a:solidFill>
            <a:ln w="31750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ED16D79-A3D5-F64E-7620-3857F2DD81D4}"/>
                    </a:ext>
                  </a:extLst>
                </p:cNvPr>
                <p:cNvSpPr txBox="1"/>
                <p:nvPr/>
              </p:nvSpPr>
              <p:spPr>
                <a:xfrm>
                  <a:off x="6117770" y="3526513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ED16D79-A3D5-F64E-7620-3857F2DD8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7770" y="3526513"/>
                  <a:ext cx="75630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4698DC-BC16-C13A-3D4C-A8E648631B0D}"/>
                    </a:ext>
                  </a:extLst>
                </p:cNvPr>
                <p:cNvSpPr txBox="1"/>
                <p:nvPr/>
              </p:nvSpPr>
              <p:spPr>
                <a:xfrm>
                  <a:off x="6335614" y="2981694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4698DC-BC16-C13A-3D4C-A8E648631B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5614" y="2981694"/>
                  <a:ext cx="75630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01E71A-A50F-8416-CB4C-CB2238257265}"/>
              </a:ext>
            </a:extLst>
          </p:cNvPr>
          <p:cNvSpPr txBox="1"/>
          <p:nvPr/>
        </p:nvSpPr>
        <p:spPr>
          <a:xfrm>
            <a:off x="872466" y="2478217"/>
            <a:ext cx="220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Cartesian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96ECC-21A3-B851-5504-EB66A7F7B975}"/>
              </a:ext>
            </a:extLst>
          </p:cNvPr>
          <p:cNvSpPr txBox="1"/>
          <p:nvPr/>
        </p:nvSpPr>
        <p:spPr>
          <a:xfrm>
            <a:off x="9196673" y="2490766"/>
            <a:ext cx="220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Polar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0AC69-5B04-0F48-9533-3127637B4FA8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695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3592287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Path traced out by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a point attached to a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smaller circle as it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rolls inside a bigger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circle.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Hypotrochoids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62F6DE-F0F2-8D4F-723A-314B44A6E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AAB668-C663-AC4A-B0EC-A031D8F4D07A}"/>
              </a:ext>
            </a:extLst>
          </p:cNvPr>
          <p:cNvSpPr txBox="1">
            <a:spLocks/>
          </p:cNvSpPr>
          <p:nvPr/>
        </p:nvSpPr>
        <p:spPr>
          <a:xfrm>
            <a:off x="8382000" y="1253331"/>
            <a:ext cx="35922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Recall: Hypo- means beneath or below. In this case it refers to inside the circle.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39680-2969-BCE2-2206-E8552556E42D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2ABC8B-77CF-F481-4290-E32A7A7C628A}"/>
              </a:ext>
            </a:extLst>
          </p:cNvPr>
          <p:cNvSpPr txBox="1"/>
          <p:nvPr/>
        </p:nvSpPr>
        <p:spPr>
          <a:xfrm>
            <a:off x="3810000" y="5453390"/>
            <a:ext cx="4139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2008-01-03 02:51 </a:t>
            </a:r>
            <a:r>
              <a:rPr lang="en-US" sz="1100" b="0" i="0" u="none" strike="noStrike" dirty="0">
                <a:solidFill>
                  <a:srgbClr val="663366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hlinkClick r:id="rId5" tooltip="en:User:Sam Derbyshire"/>
              </a:rPr>
              <a:t>Sam Derbyshire</a:t>
            </a:r>
            <a:r>
              <a:rPr lang="en-US" sz="1100" b="0" i="0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 </a:t>
            </a:r>
            <a:r>
              <a:rPr lang="en-US" sz="1100" b="0" i="1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Animation of an </a:t>
            </a:r>
            <a:r>
              <a:rPr lang="en-US" sz="1100" i="1" dirty="0">
                <a:solidFill>
                  <a:srgbClr val="202122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Hypo</a:t>
            </a:r>
            <a:r>
              <a:rPr lang="en-US" sz="1100" b="0" i="1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trochoid.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235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253331"/>
            <a:ext cx="6085116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 	~ inside circle radius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 	~ outer circle radius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	~ distance to point from circle 	  	   center</a:t>
            </a:r>
          </a:p>
          <a:p>
            <a:r>
              <a:rPr lang="el-GR" dirty="0">
                <a:latin typeface="Baskerville" panose="02020502070401020303" pitchFamily="18" charset="0"/>
                <a:ea typeface="Baskerville" panose="02020502070401020303" pitchFamily="18" charset="0"/>
              </a:rPr>
              <a:t>θ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~ angle between horizontal and 	   center of rolling circle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Hypotrochoids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1" name="Picture 10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6AA599D1-1987-7109-8BC8-7B3FC93F3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96" y="4347369"/>
            <a:ext cx="3632200" cy="12573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0385F09-C57A-49CE-1D1A-9242480012B1}"/>
              </a:ext>
            </a:extLst>
          </p:cNvPr>
          <p:cNvSpPr>
            <a:spLocks noChangeAspect="1"/>
          </p:cNvSpPr>
          <p:nvPr/>
        </p:nvSpPr>
        <p:spPr>
          <a:xfrm>
            <a:off x="6653504" y="1172317"/>
            <a:ext cx="4572000" cy="45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CE1784-02D2-B8E1-CD9B-7D9931B0C77F}"/>
              </a:ext>
            </a:extLst>
          </p:cNvPr>
          <p:cNvSpPr>
            <a:spLocks noChangeAspect="1"/>
          </p:cNvSpPr>
          <p:nvPr/>
        </p:nvSpPr>
        <p:spPr>
          <a:xfrm>
            <a:off x="6812126" y="18859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81CA3D-AC74-C8AB-4977-1E7B50AC6366}"/>
              </a:ext>
            </a:extLst>
          </p:cNvPr>
          <p:cNvCxnSpPr>
            <a:cxnSpLocks/>
          </p:cNvCxnSpPr>
          <p:nvPr/>
        </p:nvCxnSpPr>
        <p:spPr>
          <a:xfrm flipH="1" flipV="1">
            <a:off x="7149323" y="2412546"/>
            <a:ext cx="577203" cy="387804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E47762B-CC59-38BB-8A63-0D5EEA96D6FF}"/>
              </a:ext>
            </a:extLst>
          </p:cNvPr>
          <p:cNvSpPr txBox="1"/>
          <p:nvPr/>
        </p:nvSpPr>
        <p:spPr>
          <a:xfrm>
            <a:off x="6930494" y="2538740"/>
            <a:ext cx="65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askerville" panose="02020502070401020303" pitchFamily="18" charset="0"/>
                <a:ea typeface="Baskerville" panose="02020502070401020303" pitchFamily="18" charset="0"/>
              </a:rPr>
              <a:t>d</a:t>
            </a:r>
            <a:endParaRPr lang="en-US" sz="28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50EC45-48E6-E41A-7301-DA824ED5F379}"/>
              </a:ext>
            </a:extLst>
          </p:cNvPr>
          <p:cNvCxnSpPr>
            <a:endCxn id="12" idx="4"/>
          </p:cNvCxnSpPr>
          <p:nvPr/>
        </p:nvCxnSpPr>
        <p:spPr>
          <a:xfrm>
            <a:off x="7726526" y="2800350"/>
            <a:ext cx="0" cy="91440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DD45298-DD26-0DBD-D840-5D1227C02EFD}"/>
              </a:ext>
            </a:extLst>
          </p:cNvPr>
          <p:cNvSpPr txBox="1"/>
          <p:nvPr/>
        </p:nvSpPr>
        <p:spPr>
          <a:xfrm>
            <a:off x="7557110" y="2954815"/>
            <a:ext cx="7557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4601DE-8A47-6477-FFC5-C71A0AC5E7F2}"/>
              </a:ext>
            </a:extLst>
          </p:cNvPr>
          <p:cNvCxnSpPr>
            <a:stCxn id="13" idx="4"/>
          </p:cNvCxnSpPr>
          <p:nvPr/>
        </p:nvCxnSpPr>
        <p:spPr>
          <a:xfrm flipV="1">
            <a:off x="8939504" y="3553523"/>
            <a:ext cx="52096" cy="219079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9B3B2EF-3D34-CA80-C9E4-C01556B14D0D}"/>
              </a:ext>
            </a:extLst>
          </p:cNvPr>
          <p:cNvSpPr txBox="1"/>
          <p:nvPr/>
        </p:nvSpPr>
        <p:spPr>
          <a:xfrm>
            <a:off x="9060671" y="4347369"/>
            <a:ext cx="56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4F2FBCC-D27D-1311-BAAB-BEB354F314F7}"/>
              </a:ext>
            </a:extLst>
          </p:cNvPr>
          <p:cNvSpPr/>
          <p:nvPr/>
        </p:nvSpPr>
        <p:spPr>
          <a:xfrm>
            <a:off x="7313781" y="2292785"/>
            <a:ext cx="1043857" cy="939295"/>
          </a:xfrm>
          <a:prstGeom prst="arc">
            <a:avLst>
              <a:gd name="adj1" fmla="val 12320089"/>
              <a:gd name="adj2" fmla="val 0"/>
            </a:avLst>
          </a:prstGeom>
          <a:ln w="349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BF272-1BA3-4596-4973-26C35221B8A5}"/>
              </a:ext>
            </a:extLst>
          </p:cNvPr>
          <p:cNvCxnSpPr/>
          <p:nvPr/>
        </p:nvCxnSpPr>
        <p:spPr>
          <a:xfrm>
            <a:off x="7726526" y="2800350"/>
            <a:ext cx="631112" cy="0"/>
          </a:xfrm>
          <a:prstGeom prst="line">
            <a:avLst/>
          </a:prstGeom>
          <a:ln w="2222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F7B6F58-FE03-05BC-4867-F3B4A0F81744}"/>
              </a:ext>
            </a:extLst>
          </p:cNvPr>
          <p:cNvSpPr txBox="1"/>
          <p:nvPr/>
        </p:nvSpPr>
        <p:spPr>
          <a:xfrm>
            <a:off x="7634475" y="1827758"/>
            <a:ext cx="60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2">
                    <a:lumMod val="9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sz="2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085105-5BB9-316E-FA48-B5F47E191711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97764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Epitrochoids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D5293-F75B-8BB4-8D9B-2A57B9A9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071" y="1143000"/>
            <a:ext cx="4551859" cy="4572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8FB7AD-CB21-E1C9-3801-36676A55A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3592287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Path traced out by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a point attached to a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smaller circle as it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rolls outside a bigger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circle.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6FDA52-997C-80B1-81C4-A8107DB0CEC7}"/>
              </a:ext>
            </a:extLst>
          </p:cNvPr>
          <p:cNvSpPr txBox="1">
            <a:spLocks/>
          </p:cNvSpPr>
          <p:nvPr/>
        </p:nvSpPr>
        <p:spPr>
          <a:xfrm>
            <a:off x="8371930" y="1253331"/>
            <a:ext cx="35922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Recall: Epi- means over. In this case it means outside the circle.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40E65-4900-343E-6497-4AF9BDAE726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EE80E-A495-F7CC-F5A9-DE1BCE8A2495}"/>
              </a:ext>
            </a:extLst>
          </p:cNvPr>
          <p:cNvSpPr txBox="1"/>
          <p:nvPr/>
        </p:nvSpPr>
        <p:spPr>
          <a:xfrm>
            <a:off x="3810000" y="5453390"/>
            <a:ext cx="35922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2008-01-03 02:51 </a:t>
            </a:r>
            <a:r>
              <a:rPr lang="en-US" sz="1100" b="0" i="0" u="none" strike="noStrike" dirty="0">
                <a:solidFill>
                  <a:srgbClr val="663366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hlinkClick r:id="rId5" tooltip="en:User:Sam Derbyshire"/>
              </a:rPr>
              <a:t>Sam Derbyshire</a:t>
            </a:r>
            <a:r>
              <a:rPr lang="en-US" sz="1100" b="0" i="0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 </a:t>
            </a:r>
            <a:r>
              <a:rPr lang="en-US" sz="1100" b="0" i="1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Animation of an Epitrochoid.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8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Epitrochoids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1" name="Picture 10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4809993-FFBB-431B-15FE-8D4D6DD17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96" y="4263912"/>
            <a:ext cx="3721100" cy="13081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BAE5AA-464C-493D-B123-CE0CFA867BA1}"/>
              </a:ext>
            </a:extLst>
          </p:cNvPr>
          <p:cNvSpPr txBox="1">
            <a:spLocks/>
          </p:cNvSpPr>
          <p:nvPr/>
        </p:nvSpPr>
        <p:spPr>
          <a:xfrm>
            <a:off x="174172" y="1253331"/>
            <a:ext cx="60851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 	~ inside circle radius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 	~ outer circle radius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	~ distance to point from circle 	  	   center</a:t>
            </a:r>
          </a:p>
          <a:p>
            <a:r>
              <a:rPr lang="el-GR" dirty="0">
                <a:latin typeface="Baskerville" panose="02020502070401020303" pitchFamily="18" charset="0"/>
                <a:ea typeface="Baskerville" panose="02020502070401020303" pitchFamily="18" charset="0"/>
              </a:rPr>
              <a:t>θ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~ angle between horizontal and 	   center of rolling circle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E8FFD0-4BD5-4B93-B84E-BB76BCD53004}"/>
              </a:ext>
            </a:extLst>
          </p:cNvPr>
          <p:cNvSpPr>
            <a:spLocks noChangeAspect="1"/>
          </p:cNvSpPr>
          <p:nvPr/>
        </p:nvSpPr>
        <p:spPr>
          <a:xfrm>
            <a:off x="7997886" y="2370879"/>
            <a:ext cx="2947696" cy="294769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3F22B9-122E-A834-0C43-9F8D207D28CE}"/>
              </a:ext>
            </a:extLst>
          </p:cNvPr>
          <p:cNvSpPr>
            <a:spLocks noChangeAspect="1"/>
          </p:cNvSpPr>
          <p:nvPr/>
        </p:nvSpPr>
        <p:spPr>
          <a:xfrm>
            <a:off x="6943725" y="1688571"/>
            <a:ext cx="1526721" cy="15267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185359-7FCF-6645-61C4-35BD46E572CB}"/>
              </a:ext>
            </a:extLst>
          </p:cNvPr>
          <p:cNvCxnSpPr>
            <a:cxnSpLocks/>
          </p:cNvCxnSpPr>
          <p:nvPr/>
        </p:nvCxnSpPr>
        <p:spPr>
          <a:xfrm flipH="1" flipV="1">
            <a:off x="7313449" y="2204357"/>
            <a:ext cx="393636" cy="259821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48C143-1903-CE24-5D92-9241B54E416C}"/>
              </a:ext>
            </a:extLst>
          </p:cNvPr>
          <p:cNvCxnSpPr>
            <a:cxnSpLocks/>
            <a:stCxn id="15" idx="4"/>
          </p:cNvCxnSpPr>
          <p:nvPr/>
        </p:nvCxnSpPr>
        <p:spPr>
          <a:xfrm flipV="1">
            <a:off x="9471734" y="3844727"/>
            <a:ext cx="0" cy="147384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35F29AA-6156-96C4-E66E-99863C444799}"/>
              </a:ext>
            </a:extLst>
          </p:cNvPr>
          <p:cNvSpPr txBox="1"/>
          <p:nvPr/>
        </p:nvSpPr>
        <p:spPr>
          <a:xfrm>
            <a:off x="9592634" y="4320041"/>
            <a:ext cx="56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D18AAE-FDBC-4CE3-6067-A847B804613F}"/>
              </a:ext>
            </a:extLst>
          </p:cNvPr>
          <p:cNvSpPr txBox="1"/>
          <p:nvPr/>
        </p:nvSpPr>
        <p:spPr>
          <a:xfrm>
            <a:off x="7634475" y="1232338"/>
            <a:ext cx="60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2">
                    <a:lumMod val="9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sz="2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0B6FB9C-3DCA-D3AD-FCBF-53BFF38690A6}"/>
              </a:ext>
            </a:extLst>
          </p:cNvPr>
          <p:cNvSpPr/>
          <p:nvPr/>
        </p:nvSpPr>
        <p:spPr>
          <a:xfrm>
            <a:off x="7313781" y="1931280"/>
            <a:ext cx="1043857" cy="939295"/>
          </a:xfrm>
          <a:prstGeom prst="arc">
            <a:avLst>
              <a:gd name="adj1" fmla="val 12320089"/>
              <a:gd name="adj2" fmla="val 0"/>
            </a:avLst>
          </a:prstGeom>
          <a:ln w="349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D54849-F1C3-663C-18A4-66F5AFA2E27B}"/>
              </a:ext>
            </a:extLst>
          </p:cNvPr>
          <p:cNvCxnSpPr/>
          <p:nvPr/>
        </p:nvCxnSpPr>
        <p:spPr>
          <a:xfrm>
            <a:off x="7726526" y="2438845"/>
            <a:ext cx="631112" cy="0"/>
          </a:xfrm>
          <a:prstGeom prst="line">
            <a:avLst/>
          </a:prstGeom>
          <a:ln w="2222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F06D05C-69C0-F513-E0D2-E1C92423213B}"/>
              </a:ext>
            </a:extLst>
          </p:cNvPr>
          <p:cNvSpPr txBox="1"/>
          <p:nvPr/>
        </p:nvSpPr>
        <p:spPr>
          <a:xfrm>
            <a:off x="7557110" y="2550780"/>
            <a:ext cx="7557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435CDB-1638-2721-43D8-1EEEF4B91E5C}"/>
              </a:ext>
            </a:extLst>
          </p:cNvPr>
          <p:cNvCxnSpPr>
            <a:cxnSpLocks/>
          </p:cNvCxnSpPr>
          <p:nvPr/>
        </p:nvCxnSpPr>
        <p:spPr>
          <a:xfrm>
            <a:off x="7726526" y="2464178"/>
            <a:ext cx="0" cy="767902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823350F-2F8F-7F34-DA13-D09F711F832E}"/>
              </a:ext>
            </a:extLst>
          </p:cNvPr>
          <p:cNvSpPr txBox="1"/>
          <p:nvPr/>
        </p:nvSpPr>
        <p:spPr>
          <a:xfrm>
            <a:off x="7015554" y="2262295"/>
            <a:ext cx="65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askerville" panose="02020502070401020303" pitchFamily="18" charset="0"/>
                <a:ea typeface="Baskerville" panose="02020502070401020303" pitchFamily="18" charset="0"/>
              </a:rPr>
              <a:t>d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4D148-1EE5-7B93-AE73-3FA0A0CC3001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302390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will be using Python coding to explore the spirographs.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hlinkClick r:id="rId2"/>
              </a:rPr>
              <a:t>https://colab.google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is the site we will use to run the coding files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0" name="Picture 9" descr="A screenshot of a computer lab&#10;&#10;Description automatically generated">
            <a:extLst>
              <a:ext uri="{FF2B5EF4-FFF2-40B4-BE49-F238E27FC236}">
                <a16:creationId xmlns:a16="http://schemas.microsoft.com/office/drawing/2014/main" id="{7F221D9F-8F34-866B-A3E3-E180AC2B2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661" y="2399294"/>
            <a:ext cx="6448677" cy="3276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C26714-05C7-15CC-43EB-AABA23097A58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2488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files to explore for the spirographs: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Hypotrochoid.ipynb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Epitrochoid.ipynb</a:t>
            </a:r>
          </a:p>
          <a:p>
            <a:pPr lvl="1">
              <a:spcAft>
                <a:spcPts val="12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you are interested, you can also explore the parametric equations with these: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ParametricEquationPlotter.ipynb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3D-Projectile.ipynb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C03F70-8068-2034-0D74-643276D130D8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89424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Hypotrochoid.ipynb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3467414-4683-32AA-EC8D-F05C82505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32" r="63947" b="3870"/>
          <a:stretch/>
        </p:blipFill>
        <p:spPr>
          <a:xfrm>
            <a:off x="6250503" y="1817614"/>
            <a:ext cx="5175417" cy="378705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BF26B6D2-073C-ED1D-5037-6B3FED45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947" b="51269"/>
          <a:stretch/>
        </p:blipFill>
        <p:spPr>
          <a:xfrm>
            <a:off x="796077" y="1817613"/>
            <a:ext cx="5033943" cy="3787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C4B0E3-7958-B6BB-1CFF-0E6090742441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9494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Saturdays 2:00-4:00 P.M. </a:t>
            </a: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February 3, 2024 : Geometrical Art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Spirographs 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February 10, 2024 : Pendulum Motion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Harmonographs 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February 17, 20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24 : Nature of Waves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Diffraction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February 24, 2024 : Magnetic Art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Ferrofluids</a:t>
            </a:r>
          </a:p>
          <a:p>
            <a:pPr marL="457200" lvl="1" indent="0">
              <a:buNone/>
            </a:pP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Program Introduction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B76B8-15BE-BDE9-E6C9-CBDF1DBD5729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5783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Hypotrochoid.ipynb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1" name="Picture 10" descr="A circle with a circle and a circle with a circle and a circle with a circle and a circle with a circle and a circle with a circle and a circle with a circle and a circle with&#10;&#10;Description automatically generated">
            <a:extLst>
              <a:ext uri="{FF2B5EF4-FFF2-40B4-BE49-F238E27FC236}">
                <a16:creationId xmlns:a16="http://schemas.microsoft.com/office/drawing/2014/main" id="{2E60B18A-8732-A38E-C9C9-D512EF2F9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025650"/>
            <a:ext cx="2844800" cy="2806700"/>
          </a:xfrm>
          <a:prstGeom prst="rect">
            <a:avLst/>
          </a:prstGeom>
        </p:spPr>
      </p:pic>
      <p:pic>
        <p:nvPicPr>
          <p:cNvPr id="16" name="Picture 15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560482D-48CF-8E4E-9294-EF3A2C037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1727116"/>
            <a:ext cx="5308600" cy="109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0D734B-F656-8ECE-8BCB-B7F4BE0A97D0}"/>
                  </a:ext>
                </a:extLst>
              </p:cNvPr>
              <p:cNvSpPr txBox="1"/>
              <p:nvPr/>
            </p:nvSpPr>
            <p:spPr>
              <a:xfrm>
                <a:off x="787400" y="3071257"/>
                <a:ext cx="68375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Since radius and circumference are directly related: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US" b="0" dirty="0">
                  <a:latin typeface="Baskerville" panose="02020502070401020303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we can use the number of cogs given on each piece of the spirographs.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0D734B-F656-8ECE-8BCB-B7F4BE0A9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00" y="3071257"/>
                <a:ext cx="6837516" cy="646331"/>
              </a:xfrm>
              <a:prstGeom prst="rect">
                <a:avLst/>
              </a:prstGeom>
              <a:blipFill>
                <a:blip r:embed="rId6"/>
                <a:stretch>
                  <a:fillRect l="-556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black gear with white text&#10;&#10;Description automatically generated">
            <a:extLst>
              <a:ext uri="{FF2B5EF4-FFF2-40B4-BE49-F238E27FC236}">
                <a16:creationId xmlns:a16="http://schemas.microsoft.com/office/drawing/2014/main" id="{A4A41666-183F-3CD8-90EE-4AD0F23962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03" t="3644" r="16129" b="6320"/>
          <a:stretch/>
        </p:blipFill>
        <p:spPr>
          <a:xfrm rot="5400000">
            <a:off x="7726526" y="1817118"/>
            <a:ext cx="3457530" cy="33512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9C2E54-ED0C-0335-88F0-A700978E2CCD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22082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Hypotrochoid.ipynb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0" name="Picture 9" descr="A graph of a flower&#10;&#10;Description automatically generated with medium confidence">
            <a:extLst>
              <a:ext uri="{FF2B5EF4-FFF2-40B4-BE49-F238E27FC236}">
                <a16:creationId xmlns:a16="http://schemas.microsoft.com/office/drawing/2014/main" id="{E7A10389-DA8D-FEFE-BECF-696919A71E2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93916" y="1194209"/>
            <a:ext cx="5109826" cy="4572000"/>
          </a:xfrm>
          <a:prstGeom prst="rect">
            <a:avLst/>
          </a:prstGeom>
        </p:spPr>
      </p:pic>
      <p:pic>
        <p:nvPicPr>
          <p:cNvPr id="13" name="Picture 12" descr="A computer code with green text&#10;&#10;Description automatically generated">
            <a:extLst>
              <a:ext uri="{FF2B5EF4-FFF2-40B4-BE49-F238E27FC236}">
                <a16:creationId xmlns:a16="http://schemas.microsoft.com/office/drawing/2014/main" id="{547ECAFB-11D5-E33D-64C0-A092F88D8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5283200" cy="109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0CCE88-7BF1-F926-8860-310DE082A703}"/>
              </a:ext>
            </a:extLst>
          </p:cNvPr>
          <p:cNvSpPr txBox="1"/>
          <p:nvPr/>
        </p:nvSpPr>
        <p:spPr>
          <a:xfrm>
            <a:off x="812800" y="1991032"/>
            <a:ext cx="368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Example 1: </a:t>
            </a:r>
          </a:p>
        </p:txBody>
      </p:sp>
      <p:pic>
        <p:nvPicPr>
          <p:cNvPr id="17" name="Picture 16" descr="A white paper with a drawing on it&#10;&#10;Description automatically generated">
            <a:extLst>
              <a:ext uri="{FF2B5EF4-FFF2-40B4-BE49-F238E27FC236}">
                <a16:creationId xmlns:a16="http://schemas.microsoft.com/office/drawing/2014/main" id="{455CC6B1-6FFB-D98D-127C-5542136CC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" contrast="100000"/>
                    </a14:imgEffect>
                  </a14:imgLayer>
                </a14:imgProps>
              </a:ext>
            </a:extLst>
          </a:blip>
          <a:srcRect l="24946" t="18968" r="28172" b="18969"/>
          <a:stretch/>
        </p:blipFill>
        <p:spPr>
          <a:xfrm rot="2600361">
            <a:off x="8128165" y="2727518"/>
            <a:ext cx="1641325" cy="14744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9F09F3-663A-7E86-8D28-929F5A6B9B6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3233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3EEB6-233F-39D6-AAE2-54B678A84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2E76-2C1B-947C-D772-79752E053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Hypotrochoid.ipynb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B0F4B8-BC9C-F76B-A197-322A51FC96A2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448E2-C618-B62C-3835-DD7542DD895E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ECEF5-2262-95C4-3222-199E9E58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78F1BDC-63A7-224B-2490-207255682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2EEFE22-24BB-3DB4-0B96-FD1B4056D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71F300-F0C0-DE29-A717-CB53ED32EC64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3FA404-DFAD-4060-E487-7CD8ABFAB603}"/>
              </a:ext>
            </a:extLst>
          </p:cNvPr>
          <p:cNvSpPr txBox="1"/>
          <p:nvPr/>
        </p:nvSpPr>
        <p:spPr>
          <a:xfrm>
            <a:off x="812800" y="1991032"/>
            <a:ext cx="368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Example 2: </a:t>
            </a:r>
          </a:p>
        </p:txBody>
      </p:sp>
      <p:pic>
        <p:nvPicPr>
          <p:cNvPr id="11" name="Picture 10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9691C84F-C68A-FE2C-F91F-A959BA94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468880"/>
            <a:ext cx="5283200" cy="1130300"/>
          </a:xfrm>
          <a:prstGeom prst="rect">
            <a:avLst/>
          </a:prstGeom>
        </p:spPr>
      </p:pic>
      <p:pic>
        <p:nvPicPr>
          <p:cNvPr id="18" name="Picture 17" descr="A diagram of a spirograph&#10;&#10;Description automatically generated">
            <a:extLst>
              <a:ext uri="{FF2B5EF4-FFF2-40B4-BE49-F238E27FC236}">
                <a16:creationId xmlns:a16="http://schemas.microsoft.com/office/drawing/2014/main" id="{82BE84D3-A09E-DDDF-9845-F3CD34D216F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76947" y="1172317"/>
            <a:ext cx="5174279" cy="4572000"/>
          </a:xfrm>
          <a:prstGeom prst="rect">
            <a:avLst/>
          </a:prstGeom>
        </p:spPr>
      </p:pic>
      <p:pic>
        <p:nvPicPr>
          <p:cNvPr id="15" name="Picture 14" descr="A circular pattern with lines&#10;&#10;Description automatically generated with medium confidence">
            <a:extLst>
              <a:ext uri="{FF2B5EF4-FFF2-40B4-BE49-F238E27FC236}">
                <a16:creationId xmlns:a16="http://schemas.microsoft.com/office/drawing/2014/main" id="{39CB6D67-BB76-0F60-5C14-BB27E53658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 contrast="100000"/>
                    </a14:imgEffect>
                  </a14:imgLayer>
                </a14:imgProps>
              </a:ext>
            </a:extLst>
          </a:blip>
          <a:srcRect l="15914" r="18275" b="8328"/>
          <a:stretch/>
        </p:blipFill>
        <p:spPr>
          <a:xfrm rot="5400000">
            <a:off x="8613056" y="2772698"/>
            <a:ext cx="1106132" cy="13421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43F185-4A9C-C52A-7268-CDA9AE2A80DC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67111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Try and see if you can get your spirograph artwork to match the coding output.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Have fun and if you have any questions we are here to help!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Hands on Application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0" name="Picture 9" descr="A circle with a circle and a circle with a circle and a circle with a circle and a circle with a circle and a circle with a circle and a circle with a circle and a circle with&#10;&#10;Description automatically generated">
            <a:extLst>
              <a:ext uri="{FF2B5EF4-FFF2-40B4-BE49-F238E27FC236}">
                <a16:creationId xmlns:a16="http://schemas.microsoft.com/office/drawing/2014/main" id="{DCE588C8-C1FE-0FDC-5F67-5358B6864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13" y="2612190"/>
            <a:ext cx="2844800" cy="2806700"/>
          </a:xfrm>
          <a:prstGeom prst="rect">
            <a:avLst/>
          </a:prstGeom>
        </p:spPr>
      </p:pic>
      <p:pic>
        <p:nvPicPr>
          <p:cNvPr id="12" name="Picture 11" descr="A circle with letters and numbers&#10;&#10;Description automatically generated">
            <a:extLst>
              <a:ext uri="{FF2B5EF4-FFF2-40B4-BE49-F238E27FC236}">
                <a16:creationId xmlns:a16="http://schemas.microsoft.com/office/drawing/2014/main" id="{7C274DC5-F6C5-9662-F716-F70229351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789" y="2709148"/>
            <a:ext cx="2603500" cy="25781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C666FE-2853-3710-B376-9013E32480B4}"/>
              </a:ext>
            </a:extLst>
          </p:cNvPr>
          <p:cNvSpPr txBox="1">
            <a:spLocks/>
          </p:cNvSpPr>
          <p:nvPr/>
        </p:nvSpPr>
        <p:spPr>
          <a:xfrm>
            <a:off x="1287943" y="5323007"/>
            <a:ext cx="2999016" cy="613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Baskerville" panose="02020502070401020303" pitchFamily="18" charset="0"/>
                <a:ea typeface="Baskerville" panose="02020502070401020303" pitchFamily="18" charset="0"/>
              </a:rPr>
              <a:t>Hypotrochoid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DE97C3D-9569-1C9A-0484-F782E0BCC55A}"/>
              </a:ext>
            </a:extLst>
          </p:cNvPr>
          <p:cNvSpPr txBox="1">
            <a:spLocks/>
          </p:cNvSpPr>
          <p:nvPr/>
        </p:nvSpPr>
        <p:spPr>
          <a:xfrm>
            <a:off x="8078571" y="5302634"/>
            <a:ext cx="2999016" cy="613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Epitrochoid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A5FCD-5D44-554F-39A2-2554D2334273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068857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Learned mathematical principals to describe a spirographs motion.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Introduction to coding in Python in order to model the mathematics behind a spirograph.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Hands on application and created your own artwork!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Summary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76889-4516-50DB-2460-B1ACB571F314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45403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This series is offered as part of the START SMART program: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gratefully accept funding from The National Science Foundation under grant no. 2203933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also are supported by the UNL CAS Research Impact and Engagement Grant: START SMART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Acknowledgments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6" name="Picture 5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7A5F5E0F-9F58-45FB-AA9E-3B958E04F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3778211"/>
            <a:ext cx="1845127" cy="1845127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51B0B6D2-C2D5-0E58-2F58-E668F7DE4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75" y="3759542"/>
            <a:ext cx="3615596" cy="18451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D99993-5999-C60B-D76C-DAFF60780727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84574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Who we Are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B403C0-9D4E-324E-BF6E-6BD23F10F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93" y="247840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B309-328B-F6DF-2F7F-ED86274ED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14" y="1988530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F64166-4A10-1433-329A-5420C9B6B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98853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3E64F-4622-F94A-15DF-1DA64B2CF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1186" y="2003974"/>
            <a:ext cx="182880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8FBF0F-396E-67D1-C935-2D785FFA7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6807" y="2478400"/>
            <a:ext cx="1828800" cy="18288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AEAF726-5573-12C7-8480-C82A2787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4" y="3967122"/>
            <a:ext cx="1828800" cy="974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Bryce Herrignton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D09359-74A0-FBEF-F6F5-47F4D27B12CA}"/>
              </a:ext>
            </a:extLst>
          </p:cNvPr>
          <p:cNvSpPr txBox="1">
            <a:spLocks/>
          </p:cNvSpPr>
          <p:nvPr/>
        </p:nvSpPr>
        <p:spPr>
          <a:xfrm>
            <a:off x="2756807" y="445699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Angelea Arnett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CECE651-E9E5-3827-7C67-3659A67F2A66}"/>
              </a:ext>
            </a:extLst>
          </p:cNvPr>
          <p:cNvSpPr txBox="1">
            <a:spLocks/>
          </p:cNvSpPr>
          <p:nvPr/>
        </p:nvSpPr>
        <p:spPr>
          <a:xfrm>
            <a:off x="5181600" y="396712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Amir Tarkian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CABE487-42B3-FB03-CFAA-8C3D13965656}"/>
              </a:ext>
            </a:extLst>
          </p:cNvPr>
          <p:cNvSpPr txBox="1">
            <a:spLocks/>
          </p:cNvSpPr>
          <p:nvPr/>
        </p:nvSpPr>
        <p:spPr>
          <a:xfrm>
            <a:off x="7606393" y="445699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Ruthi Sielinski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66EADED-151D-A1E7-7FAE-2062C58372CD}"/>
              </a:ext>
            </a:extLst>
          </p:cNvPr>
          <p:cNvSpPr txBox="1">
            <a:spLocks/>
          </p:cNvSpPr>
          <p:nvPr/>
        </p:nvSpPr>
        <p:spPr>
          <a:xfrm>
            <a:off x="10031186" y="396712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Robert Streubel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ABE57D-BEA2-871F-5BF2-85DE73E52F99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1787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2:00-2:30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Introduction to Spirographs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Mathematical Foundation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Rundown of Coding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2:30-3:30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Hands on Application and Modeling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Explore on your own!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3:30-4:00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Tour of the Physics Building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Guided tour given by undergraduate students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Overview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65F06-2617-F191-8C97-BE407F22488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541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Designs are made either as a Hypotrochoid or Epitrochoid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AEC1C3-310A-DE18-88ED-F74022EE13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2209" y="1970314"/>
            <a:ext cx="3048000" cy="30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165B15-E81E-6276-406D-D5C640DB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111" y="1970314"/>
            <a:ext cx="3048000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9E085D-2872-180D-51DC-D0B1DA1A385B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6199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943" y="5237947"/>
            <a:ext cx="2999016" cy="61331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Spirograph Geometry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1166F-0B3B-383A-FD25-A4CCF14894AE}"/>
              </a:ext>
            </a:extLst>
          </p:cNvPr>
          <p:cNvSpPr>
            <a:spLocks noChangeAspect="1"/>
          </p:cNvSpPr>
          <p:nvPr/>
        </p:nvSpPr>
        <p:spPr>
          <a:xfrm>
            <a:off x="798632" y="1195157"/>
            <a:ext cx="3977639" cy="397763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8AEE40-C71D-9A5C-30CF-C071E544650D}"/>
              </a:ext>
            </a:extLst>
          </p:cNvPr>
          <p:cNvSpPr>
            <a:spLocks noChangeAspect="1"/>
          </p:cNvSpPr>
          <p:nvPr/>
        </p:nvSpPr>
        <p:spPr>
          <a:xfrm>
            <a:off x="958653" y="1355177"/>
            <a:ext cx="3657600" cy="3657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32-Point Star 13">
            <a:extLst>
              <a:ext uri="{FF2B5EF4-FFF2-40B4-BE49-F238E27FC236}">
                <a16:creationId xmlns:a16="http://schemas.microsoft.com/office/drawing/2014/main" id="{F66546C4-EA7F-529A-0F47-8911F591F5D7}"/>
              </a:ext>
            </a:extLst>
          </p:cNvPr>
          <p:cNvSpPr>
            <a:spLocks noChangeAspect="1"/>
          </p:cNvSpPr>
          <p:nvPr/>
        </p:nvSpPr>
        <p:spPr>
          <a:xfrm>
            <a:off x="1004372" y="1400897"/>
            <a:ext cx="3566160" cy="3566160"/>
          </a:xfrm>
          <a:prstGeom prst="star32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24-Point Star 5">
            <a:extLst>
              <a:ext uri="{FF2B5EF4-FFF2-40B4-BE49-F238E27FC236}">
                <a16:creationId xmlns:a16="http://schemas.microsoft.com/office/drawing/2014/main" id="{02E6797F-4EB6-5C80-F3A8-0C0FEAFEAA1F}"/>
              </a:ext>
            </a:extLst>
          </p:cNvPr>
          <p:cNvSpPr>
            <a:spLocks noChangeAspect="1"/>
          </p:cNvSpPr>
          <p:nvPr/>
        </p:nvSpPr>
        <p:spPr>
          <a:xfrm>
            <a:off x="1736346" y="1685204"/>
            <a:ext cx="2076838" cy="2076838"/>
          </a:xfrm>
          <a:prstGeom prst="star24">
            <a:avLst>
              <a:gd name="adj" fmla="val 321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054D36-B21C-A020-4B2B-3823BAFCE5CF}"/>
              </a:ext>
            </a:extLst>
          </p:cNvPr>
          <p:cNvGrpSpPr/>
          <p:nvPr/>
        </p:nvGrpSpPr>
        <p:grpSpPr>
          <a:xfrm>
            <a:off x="6034908" y="1597630"/>
            <a:ext cx="5358460" cy="3172692"/>
            <a:chOff x="5692004" y="2065420"/>
            <a:chExt cx="5358460" cy="3172692"/>
          </a:xfrm>
        </p:grpSpPr>
        <p:sp>
          <p:nvSpPr>
            <p:cNvPr id="12" name="32-Point Star 11">
              <a:extLst>
                <a:ext uri="{FF2B5EF4-FFF2-40B4-BE49-F238E27FC236}">
                  <a16:creationId xmlns:a16="http://schemas.microsoft.com/office/drawing/2014/main" id="{510B238B-8AF1-4D34-7AA6-4B9FACF3C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7772" y="2065420"/>
              <a:ext cx="3172692" cy="3172692"/>
            </a:xfrm>
            <a:prstGeom prst="star32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24-Point Star 18">
              <a:extLst>
                <a:ext uri="{FF2B5EF4-FFF2-40B4-BE49-F238E27FC236}">
                  <a16:creationId xmlns:a16="http://schemas.microsoft.com/office/drawing/2014/main" id="{8E14379E-3C1C-12B7-5D12-6ED66DC5A5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2004" y="2600602"/>
              <a:ext cx="2365387" cy="2365387"/>
            </a:xfrm>
            <a:prstGeom prst="star24">
              <a:avLst>
                <a:gd name="adj" fmla="val 3289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E386181-CFE4-EE00-7680-3994D0759908}"/>
                </a:ext>
              </a:extLst>
            </p:cNvPr>
            <p:cNvSpPr/>
            <p:nvPr/>
          </p:nvSpPr>
          <p:spPr>
            <a:xfrm>
              <a:off x="8435418" y="2623066"/>
              <a:ext cx="2057400" cy="2057400"/>
            </a:xfrm>
            <a:prstGeom prst="ellipse">
              <a:avLst/>
            </a:prstGeom>
            <a:solidFill>
              <a:schemeClr val="accent1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6DCEEAE-A85B-8068-2FA1-6D0CC3A94F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9718" y="2738909"/>
              <a:ext cx="1828800" cy="1828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FAE87AD-DCC1-5E47-763E-D443B38678D1}"/>
              </a:ext>
            </a:extLst>
          </p:cNvPr>
          <p:cNvSpPr txBox="1">
            <a:spLocks/>
          </p:cNvSpPr>
          <p:nvPr/>
        </p:nvSpPr>
        <p:spPr>
          <a:xfrm>
            <a:off x="7278814" y="5237947"/>
            <a:ext cx="2999016" cy="613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Epitrochoid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BEBE21-EAD0-7E92-1D88-53028A9C96F2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403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D50A1C-F68A-7DE7-45BA-682B2D60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Described by a set of parametric equations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Will describe a curve or surface given a new independent parameter, t.  </a:t>
            </a: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Geometry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DD788CF2-8510-8397-2F20-4D489ED68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867846"/>
              </p:ext>
            </p:extLst>
          </p:nvPr>
        </p:nvGraphicFramePr>
        <p:xfrm>
          <a:off x="2526392" y="3379267"/>
          <a:ext cx="2273300" cy="2261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358">
                  <a:extLst>
                    <a:ext uri="{9D8B030D-6E8A-4147-A177-3AD203B41FA5}">
                      <a16:colId xmlns:a16="http://schemas.microsoft.com/office/drawing/2014/main" val="3120183940"/>
                    </a:ext>
                  </a:extLst>
                </a:gridCol>
                <a:gridCol w="561442">
                  <a:extLst>
                    <a:ext uri="{9D8B030D-6E8A-4147-A177-3AD203B41FA5}">
                      <a16:colId xmlns:a16="http://schemas.microsoft.com/office/drawing/2014/main" val="130069844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956858796"/>
                    </a:ext>
                  </a:extLst>
                </a:gridCol>
              </a:tblGrid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time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65032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3069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89075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44743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13040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2π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500594"/>
                  </a:ext>
                </a:extLst>
              </a:tr>
            </a:tbl>
          </a:graphicData>
        </a:graphic>
      </p:graphicFrame>
      <p:grpSp>
        <p:nvGrpSpPr>
          <p:cNvPr id="66" name="Group 65">
            <a:extLst>
              <a:ext uri="{FF2B5EF4-FFF2-40B4-BE49-F238E27FC236}">
                <a16:creationId xmlns:a16="http://schemas.microsoft.com/office/drawing/2014/main" id="{30ED8CB7-1745-9407-CAA7-CAC7E04243EE}"/>
              </a:ext>
            </a:extLst>
          </p:cNvPr>
          <p:cNvGrpSpPr/>
          <p:nvPr/>
        </p:nvGrpSpPr>
        <p:grpSpPr>
          <a:xfrm>
            <a:off x="6747785" y="3179928"/>
            <a:ext cx="2749091" cy="2686959"/>
            <a:chOff x="5114928" y="2934039"/>
            <a:chExt cx="2749091" cy="2686959"/>
          </a:xfrm>
        </p:grpSpPr>
        <p:pic>
          <p:nvPicPr>
            <p:cNvPr id="55" name="Picture 54" descr="A blue oval with a line in the center&#10;&#10;Description automatically generated with medium confidence">
              <a:extLst>
                <a:ext uri="{FF2B5EF4-FFF2-40B4-BE49-F238E27FC236}">
                  <a16:creationId xmlns:a16="http://schemas.microsoft.com/office/drawing/2014/main" id="{D66D8852-78D0-C3B2-CF9D-6F16266EF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4928" y="2934039"/>
              <a:ext cx="2749091" cy="2686959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3E85C5-7125-437D-C590-A1B4004D4570}"/>
                </a:ext>
              </a:extLst>
            </p:cNvPr>
            <p:cNvCxnSpPr>
              <a:cxnSpLocks/>
            </p:cNvCxnSpPr>
            <p:nvPr/>
          </p:nvCxnSpPr>
          <p:spPr>
            <a:xfrm>
              <a:off x="6678386" y="3233057"/>
              <a:ext cx="0" cy="1926771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AEF10A7-5202-9F5C-D68F-ADBC2FB987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3357" y="4196622"/>
              <a:ext cx="2090057" cy="16149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F30BBE4-1C6D-DDB6-6BDC-96049D6AA9AF}"/>
                  </a:ext>
                </a:extLst>
              </p:cNvPr>
              <p:cNvSpPr txBox="1"/>
              <p:nvPr/>
            </p:nvSpPr>
            <p:spPr>
              <a:xfrm>
                <a:off x="3169699" y="2489400"/>
                <a:ext cx="142784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F30BBE4-1C6D-DDB6-6BDC-96049D6AA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699" y="2489400"/>
                <a:ext cx="1427843" cy="646331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081B4C5-0343-7F46-7692-EB68DC6A67DB}"/>
                  </a:ext>
                </a:extLst>
              </p:cNvPr>
              <p:cNvSpPr txBox="1"/>
              <p:nvPr/>
            </p:nvSpPr>
            <p:spPr>
              <a:xfrm>
                <a:off x="7266214" y="2570655"/>
                <a:ext cx="20829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081B4C5-0343-7F46-7692-EB68DC6A6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214" y="2570655"/>
                <a:ext cx="2082942" cy="276999"/>
              </a:xfrm>
              <a:prstGeom prst="rect">
                <a:avLst/>
              </a:prstGeom>
              <a:blipFill>
                <a:blip r:embed="rId6"/>
                <a:stretch>
                  <a:fillRect r="-363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5D1A97A-80A4-5D24-095F-327EC4F08DF6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797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D50A1C-F68A-7DE7-45BA-682B2D60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Described by a set of parametric equations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Will describe a curve or surface given a new independent parameter, t.  </a:t>
            </a: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Geometry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DD788CF2-8510-8397-2F20-4D489ED68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51302"/>
              </p:ext>
            </p:extLst>
          </p:nvPr>
        </p:nvGraphicFramePr>
        <p:xfrm>
          <a:off x="1153199" y="3360585"/>
          <a:ext cx="3554191" cy="2261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722">
                  <a:extLst>
                    <a:ext uri="{9D8B030D-6E8A-4147-A177-3AD203B41FA5}">
                      <a16:colId xmlns:a16="http://schemas.microsoft.com/office/drawing/2014/main" val="3120183940"/>
                    </a:ext>
                  </a:extLst>
                </a:gridCol>
                <a:gridCol w="701445">
                  <a:extLst>
                    <a:ext uri="{9D8B030D-6E8A-4147-A177-3AD203B41FA5}">
                      <a16:colId xmlns:a16="http://schemas.microsoft.com/office/drawing/2014/main" val="1300698440"/>
                    </a:ext>
                  </a:extLst>
                </a:gridCol>
                <a:gridCol w="714012">
                  <a:extLst>
                    <a:ext uri="{9D8B030D-6E8A-4147-A177-3AD203B41FA5}">
                      <a16:colId xmlns:a16="http://schemas.microsoft.com/office/drawing/2014/main" val="956858796"/>
                    </a:ext>
                  </a:extLst>
                </a:gridCol>
                <a:gridCol w="714012">
                  <a:extLst>
                    <a:ext uri="{9D8B030D-6E8A-4147-A177-3AD203B41FA5}">
                      <a16:colId xmlns:a16="http://schemas.microsoft.com/office/drawing/2014/main" val="821217398"/>
                    </a:ext>
                  </a:extLst>
                </a:gridCol>
              </a:tblGrid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time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65032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3069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89075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44743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13040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2π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2π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5005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FFFD29-606A-A2AA-04E3-002A72E6D75F}"/>
                  </a:ext>
                </a:extLst>
              </p:cNvPr>
              <p:cNvSpPr txBox="1"/>
              <p:nvPr/>
            </p:nvSpPr>
            <p:spPr>
              <a:xfrm>
                <a:off x="2081208" y="2256598"/>
                <a:ext cx="16981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FFFD29-606A-A2AA-04E3-002A72E6D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208" y="2256598"/>
                <a:ext cx="1698171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8A7C4E-24B9-8A0A-2FBC-12ABC4D2443F}"/>
                  </a:ext>
                </a:extLst>
              </p:cNvPr>
              <p:cNvSpPr txBox="1"/>
              <p:nvPr/>
            </p:nvSpPr>
            <p:spPr>
              <a:xfrm>
                <a:off x="6887697" y="2531889"/>
                <a:ext cx="24692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8A7C4E-24B9-8A0A-2FBC-12ABC4D24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697" y="2531889"/>
                <a:ext cx="2469266" cy="276999"/>
              </a:xfrm>
              <a:prstGeom prst="rect">
                <a:avLst/>
              </a:prstGeom>
              <a:blipFill>
                <a:blip r:embed="rId5"/>
                <a:stretch>
                  <a:fillRect t="-4348" r="-3077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of a parametric curve&#10;&#10;Description automatically generated">
            <a:extLst>
              <a:ext uri="{FF2B5EF4-FFF2-40B4-BE49-F238E27FC236}">
                <a16:creationId xmlns:a16="http://schemas.microsoft.com/office/drawing/2014/main" id="{6B617D30-030F-8FBD-11B3-6C6CF81B45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90" t="11042" r="16757" b="7863"/>
          <a:stretch/>
        </p:blipFill>
        <p:spPr>
          <a:xfrm>
            <a:off x="6570885" y="2882084"/>
            <a:ext cx="3212494" cy="29661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A28227-2D3D-18F6-6C9A-4D651413E467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718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D50A1C-F68A-7DE7-45BA-682B2D60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For example, here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can represent time and can be used for kinematics of an object moving through space-time.</a:t>
            </a: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7" name="Data 46">
            <a:extLst>
              <a:ext uri="{FF2B5EF4-FFF2-40B4-BE49-F238E27FC236}">
                <a16:creationId xmlns:a16="http://schemas.microsoft.com/office/drawing/2014/main" id="{23D14EF9-34F2-BA86-7AC2-FE8BB263EBED}"/>
              </a:ext>
            </a:extLst>
          </p:cNvPr>
          <p:cNvSpPr/>
          <p:nvPr/>
        </p:nvSpPr>
        <p:spPr>
          <a:xfrm>
            <a:off x="5656945" y="3199697"/>
            <a:ext cx="3274772" cy="694670"/>
          </a:xfrm>
          <a:prstGeom prst="flowChartInputOutp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group of black letters&#10;&#10;Description automatically generated">
            <a:extLst>
              <a:ext uri="{FF2B5EF4-FFF2-40B4-BE49-F238E27FC236}">
                <a16:creationId xmlns:a16="http://schemas.microsoft.com/office/drawing/2014/main" id="{30816ADD-5000-398F-20B5-16C1AD85E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96" y="2246087"/>
            <a:ext cx="2209800" cy="355600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D56C23B-DD09-7A1B-1102-0AE64E233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48784"/>
              </p:ext>
            </p:extLst>
          </p:nvPr>
        </p:nvGraphicFramePr>
        <p:xfrm>
          <a:off x="966495" y="2748463"/>
          <a:ext cx="2637971" cy="1864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452">
                  <a:extLst>
                    <a:ext uri="{9D8B030D-6E8A-4147-A177-3AD203B41FA5}">
                      <a16:colId xmlns:a16="http://schemas.microsoft.com/office/drawing/2014/main" val="3120183940"/>
                    </a:ext>
                  </a:extLst>
                </a:gridCol>
                <a:gridCol w="525576">
                  <a:extLst>
                    <a:ext uri="{9D8B030D-6E8A-4147-A177-3AD203B41FA5}">
                      <a16:colId xmlns:a16="http://schemas.microsoft.com/office/drawing/2014/main" val="1300698440"/>
                    </a:ext>
                  </a:extLst>
                </a:gridCol>
                <a:gridCol w="535058">
                  <a:extLst>
                    <a:ext uri="{9D8B030D-6E8A-4147-A177-3AD203B41FA5}">
                      <a16:colId xmlns:a16="http://schemas.microsoft.com/office/drawing/2014/main" val="956858796"/>
                    </a:ext>
                  </a:extLst>
                </a:gridCol>
                <a:gridCol w="518885">
                  <a:extLst>
                    <a:ext uri="{9D8B030D-6E8A-4147-A177-3AD203B41FA5}">
                      <a16:colId xmlns:a16="http://schemas.microsoft.com/office/drawing/2014/main" val="4214357603"/>
                    </a:ext>
                  </a:extLst>
                </a:gridCol>
              </a:tblGrid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time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65032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3069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89075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44743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/>
                        <a:t>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13040"/>
                  </a:ext>
                </a:extLst>
              </a:tr>
            </a:tbl>
          </a:graphicData>
        </a:graphic>
      </p:graphicFrame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03CF9D-2AC6-9B29-69B4-50366232EB01}"/>
              </a:ext>
            </a:extLst>
          </p:cNvPr>
          <p:cNvCxnSpPr>
            <a:cxnSpLocks/>
          </p:cNvCxnSpPr>
          <p:nvPr/>
        </p:nvCxnSpPr>
        <p:spPr>
          <a:xfrm>
            <a:off x="5656945" y="2837150"/>
            <a:ext cx="0" cy="1561869"/>
          </a:xfrm>
          <a:prstGeom prst="line">
            <a:avLst/>
          </a:prstGeom>
          <a:ln w="25400">
            <a:head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CF615E-F211-F2F7-4B4D-81EBE1467A80}"/>
              </a:ext>
            </a:extLst>
          </p:cNvPr>
          <p:cNvCxnSpPr>
            <a:cxnSpLocks/>
          </p:cNvCxnSpPr>
          <p:nvPr/>
        </p:nvCxnSpPr>
        <p:spPr>
          <a:xfrm flipH="1">
            <a:off x="4949375" y="3318353"/>
            <a:ext cx="1232259" cy="1295063"/>
          </a:xfrm>
          <a:prstGeom prst="line">
            <a:avLst/>
          </a:prstGeom>
          <a:ln w="25400">
            <a:head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A88781B-EDEB-AEAF-23D5-39D5474A7158}"/>
              </a:ext>
            </a:extLst>
          </p:cNvPr>
          <p:cNvCxnSpPr>
            <a:cxnSpLocks/>
          </p:cNvCxnSpPr>
          <p:nvPr/>
        </p:nvCxnSpPr>
        <p:spPr>
          <a:xfrm flipH="1">
            <a:off x="5180811" y="3906556"/>
            <a:ext cx="2206963" cy="0"/>
          </a:xfrm>
          <a:prstGeom prst="line">
            <a:avLst/>
          </a:prstGeom>
          <a:ln w="25400">
            <a:head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61804E3B-63AA-1FE0-6804-6FB56E8F306B}"/>
              </a:ext>
            </a:extLst>
          </p:cNvPr>
          <p:cNvSpPr>
            <a:spLocks noChangeAspect="1"/>
          </p:cNvSpPr>
          <p:nvPr/>
        </p:nvSpPr>
        <p:spPr>
          <a:xfrm>
            <a:off x="5565504" y="3838687"/>
            <a:ext cx="182880" cy="182880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509960C-04AA-B406-625D-F8069A8278E8}"/>
              </a:ext>
            </a:extLst>
          </p:cNvPr>
          <p:cNvSpPr>
            <a:spLocks noChangeAspect="1"/>
          </p:cNvSpPr>
          <p:nvPr/>
        </p:nvSpPr>
        <p:spPr>
          <a:xfrm>
            <a:off x="5565505" y="3831444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rgbClr val="FFB2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Kinematics of Objects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DCF5D-69E1-2986-8275-1733555EB8BA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942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2865 -0.158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-79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093 L 0.12461 -0.055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TART SMART">
      <a:dk1>
        <a:srgbClr val="000000"/>
      </a:dk1>
      <a:lt1>
        <a:srgbClr val="FFFFFF"/>
      </a:lt1>
      <a:dk2>
        <a:srgbClr val="919191"/>
      </a:dk2>
      <a:lt2>
        <a:srgbClr val="FFB1A0"/>
      </a:lt2>
      <a:accent1>
        <a:srgbClr val="DCD5E2"/>
      </a:accent1>
      <a:accent2>
        <a:srgbClr val="C0C0C0"/>
      </a:accent2>
      <a:accent3>
        <a:srgbClr val="797979"/>
      </a:accent3>
      <a:accent4>
        <a:srgbClr val="BEE1F5"/>
      </a:accent4>
      <a:accent5>
        <a:srgbClr val="50C4D2"/>
      </a:accent5>
      <a:accent6>
        <a:srgbClr val="86BAFF"/>
      </a:accent6>
      <a:hlink>
        <a:srgbClr val="000000"/>
      </a:hlink>
      <a:folHlink>
        <a:srgbClr val="52677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6121</TotalTime>
  <Words>1256</Words>
  <Application>Microsoft Macintosh PowerPoint</Application>
  <PresentationFormat>Widescreen</PresentationFormat>
  <Paragraphs>312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Baskerville</vt:lpstr>
      <vt:lpstr>Calibri</vt:lpstr>
      <vt:lpstr>Calibri Light</vt:lpstr>
      <vt:lpstr>Cambria Math</vt:lpstr>
      <vt:lpstr>Copperplate</vt:lpstr>
      <vt:lpstr>Times New Roman</vt:lpstr>
      <vt:lpstr>Office Theme</vt:lpstr>
      <vt:lpstr>Explore the Beauty of Physics Through Art!</vt:lpstr>
      <vt:lpstr>Program Introduction</vt:lpstr>
      <vt:lpstr>Who we Are</vt:lpstr>
      <vt:lpstr>Overview</vt:lpstr>
      <vt:lpstr>Spirographs</vt:lpstr>
      <vt:lpstr>Spirograph Geometry</vt:lpstr>
      <vt:lpstr>Geometry</vt:lpstr>
      <vt:lpstr>Geometry</vt:lpstr>
      <vt:lpstr>Kinematics of Objects</vt:lpstr>
      <vt:lpstr>Projectile Motion</vt:lpstr>
      <vt:lpstr>Polar Coordinate System</vt:lpstr>
      <vt:lpstr>Polar Coordinate System</vt:lpstr>
      <vt:lpstr>Hypotrochoids</vt:lpstr>
      <vt:lpstr>Hypotrochoids</vt:lpstr>
      <vt:lpstr>Epitrochoids</vt:lpstr>
      <vt:lpstr>Epitrochoids</vt:lpstr>
      <vt:lpstr>Coding of Spirographs</vt:lpstr>
      <vt:lpstr>Coding of Spirographs</vt:lpstr>
      <vt:lpstr>Coding of Spirographs</vt:lpstr>
      <vt:lpstr>Coding of Spirographs</vt:lpstr>
      <vt:lpstr>Coding of Spirographs</vt:lpstr>
      <vt:lpstr>Coding of Spirographs</vt:lpstr>
      <vt:lpstr>Hands on Application</vt:lpstr>
      <vt:lpstr>Summary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Explore the Beauty of Physics Through Art!</dc:title>
  <dc:creator>Angelea Arnett</dc:creator>
  <cp:lastModifiedBy>Robert Streubel</cp:lastModifiedBy>
  <cp:revision>43</cp:revision>
  <dcterms:created xsi:type="dcterms:W3CDTF">2024-01-13T19:51:05Z</dcterms:created>
  <dcterms:modified xsi:type="dcterms:W3CDTF">2024-02-24T23:03:44Z</dcterms:modified>
</cp:coreProperties>
</file>