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305" r:id="rId3"/>
    <p:sldId id="306" r:id="rId4"/>
    <p:sldId id="259" r:id="rId5"/>
    <p:sldId id="291" r:id="rId6"/>
    <p:sldId id="292" r:id="rId7"/>
    <p:sldId id="304" r:id="rId8"/>
    <p:sldId id="293" r:id="rId9"/>
    <p:sldId id="294" r:id="rId10"/>
    <p:sldId id="295" r:id="rId11"/>
    <p:sldId id="296" r:id="rId12"/>
    <p:sldId id="272" r:id="rId13"/>
    <p:sldId id="298" r:id="rId14"/>
    <p:sldId id="300" r:id="rId15"/>
    <p:sldId id="297" r:id="rId16"/>
    <p:sldId id="286" r:id="rId17"/>
    <p:sldId id="303" r:id="rId18"/>
    <p:sldId id="287" r:id="rId19"/>
    <p:sldId id="289" r:id="rId20"/>
    <p:sldId id="271" r:id="rId21"/>
    <p:sldId id="283" r:id="rId22"/>
    <p:sldId id="265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9CF2FB-1654-4448-8A0F-54CF1426AF3A}">
          <p14:sldIdLst>
            <p14:sldId id="257"/>
            <p14:sldId id="305"/>
            <p14:sldId id="306"/>
            <p14:sldId id="259"/>
            <p14:sldId id="291"/>
            <p14:sldId id="292"/>
          </p14:sldIdLst>
        </p14:section>
        <p14:section name="Untitled Section" id="{5C0B558F-4C5D-43AD-AFAE-558EA1C4D32E}">
          <p14:sldIdLst>
            <p14:sldId id="304"/>
            <p14:sldId id="293"/>
            <p14:sldId id="294"/>
            <p14:sldId id="295"/>
            <p14:sldId id="296"/>
            <p14:sldId id="272"/>
            <p14:sldId id="298"/>
            <p14:sldId id="300"/>
            <p14:sldId id="297"/>
            <p14:sldId id="286"/>
            <p14:sldId id="303"/>
            <p14:sldId id="287"/>
            <p14:sldId id="289"/>
            <p14:sldId id="271"/>
            <p14:sldId id="283"/>
            <p14:sldId id="265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8081DF-E203-4B49-8267-6B61AAC7F129}" v="402" dt="2024-02-20T22:50:11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497" autoAdjust="0"/>
    <p:restoredTop sz="96327"/>
  </p:normalViewPr>
  <p:slideViewPr>
    <p:cSldViewPr snapToGrid="0">
      <p:cViewPr varScale="1">
        <p:scale>
          <a:sx n="66" d="100"/>
          <a:sy n="66" d="100"/>
        </p:scale>
        <p:origin x="192" y="15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7FE60-49B1-6445-94D3-E0CED893377A}" type="datetimeFigureOut">
              <a:rPr lang="en-US" smtClean="0"/>
              <a:t>1/25/25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B53DB-9D46-AC42-8B75-2E9A7406AB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3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3F09-F4E1-E077-7A4B-C3537FCEC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23766-2744-2A68-6088-AFB5010F6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D0EC1-6DAB-3AF1-565D-3E463D7D1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95ACC-5365-F923-FDAD-7E76C4130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BF768-045C-583C-AB55-2F811889D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3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BD657-2D5D-FB81-3871-DE5814A41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2FEF3-EE69-21AB-BECF-B791A7373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30DE8-AB3E-21DB-BD56-EF9C0B9C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02333-DCC1-2C74-00DB-CA5EA4320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DA80E-ED8D-97BA-07D2-7DE771B35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4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C43845-4F08-4D6E-D0F0-463A6E757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867591-CE9F-910B-E570-790F39829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390A0-4270-77F1-EF48-AE4579870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5CE4B-7B40-FB53-BB2F-414D2FDB9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F267C1-5E45-52B6-B488-DD73FC8B1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54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8706F-5F2F-52F8-F765-0B9614EE3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F6DF6-B9BB-2EC5-3116-8498AE311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E1443-9C09-F775-DAD5-E7B70E5D0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4085B-9321-4437-7528-0841F931B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412B6-5CB1-6F65-BA7E-46E90FCC8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0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2D1EA-F949-CAD3-6D89-F1084F35E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B541F-070C-2E6D-43C7-9D41C9FE83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4312C-7C93-7705-54FA-AB79901A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EF1A1-D1BE-D20E-09CD-F46E8E10F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95BED-45A8-FE57-5D6E-E376C29A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23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81646-22D7-3050-CE47-06727B6EE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E3F2C-29D9-EA3D-CFFA-62EDE376C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82451-B014-6DB4-F9F5-2034D4AC77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99F4A-8FC7-E033-8252-3CCE4D87E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1/25/25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27CDC4-0CF1-181C-DB5D-CF5C1450A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7E90B-6036-987F-F5CE-C8BEC507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2D45E-B6FE-6190-8EB6-B504C6034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8DFBD-8E20-EA46-2D77-9D2437F4C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24540-C64E-B607-EFCA-190B2EBBA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EF7193-51F6-B8DC-1159-EE6F09614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C25E57-FB2D-A2CE-1D55-51B8CEB230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8AC40B-D8FC-6398-8A52-F5597D9BD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1/25/25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6B5342-F6C9-5EA0-B42A-2BE361A84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066C75-A675-3FA7-23E5-9D5163DFC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12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3E08B-2E26-445A-A7A9-CC566542C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34C7A6-D52E-0E08-58FE-19D45582E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1/25/25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7EA762-E18B-F081-101F-B2B206C84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E1CD6-5572-1036-72FC-2B2AEB1EC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42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246222-247D-778B-02BC-EA74B5B77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1/25/25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15606-2C48-6539-17EC-5FDCCFA13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162B5-9A79-762A-A3AF-76D9E3311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92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177F6-0D12-28BF-5046-2957E3D66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0B28C-249C-5B0C-B638-731423530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41BF2-C970-04ED-E7F8-568965E06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F637F8-01BA-8B27-2A50-49D3ADF24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1/25/25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1A4955-5555-2C24-53D1-7A5D55CD4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E6E601-44CA-D7FE-FADA-D2BE11066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57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10D65-30B0-EA05-E8A2-C3BE8FD7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CBAAB7-3AA8-1B5A-FF35-CA7B2D0181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AAF66-463E-FD91-02C6-40EA7B21E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DAA741-27C5-3FAD-F317-9F53401DF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7C4DF-5E66-8F46-84C6-DDBA12A58116}" type="datetimeFigureOut">
              <a:rPr lang="en-US" smtClean="0"/>
              <a:t>1/25/25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6D64B-8B12-79FF-F031-6BD7FE9F0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9D5BD-F096-C2CC-3F19-8806B44E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91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200D6-DEA2-6771-3D16-0552A7BCB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8A003-5F40-11B5-0328-C4433C5AE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A6299-6664-BAA1-0114-6B8FBF7C0B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7C4DF-5E66-8F46-84C6-DDBA12A58116}" type="datetimeFigureOut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CAE23-AE04-EEDB-8859-69906A153D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65F5E-0CA0-CF84-772B-CCE42A6F5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AD0AF-3753-E645-8A9F-3B6E74120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08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2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50.png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D9AB-3099-44D8-F476-09F7312BEE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09152"/>
            <a:ext cx="9144000" cy="1267546"/>
          </a:xfrm>
        </p:spPr>
        <p:txBody>
          <a:bodyPr anchor="t">
            <a:normAutofit fontScale="90000"/>
          </a:bodyPr>
          <a:lstStyle/>
          <a:p>
            <a:pPr>
              <a:lnSpc>
                <a:spcPct val="75000"/>
              </a:lnSpc>
              <a:spcBef>
                <a:spcPts val="0"/>
              </a:spcBef>
            </a:pPr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D52603-3A46-13FF-D706-3BE78F038A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76698"/>
            <a:ext cx="9144000" cy="165576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0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  <a:p>
            <a:pPr>
              <a:lnSpc>
                <a:spcPct val="50000"/>
              </a:lnSpc>
            </a:pPr>
            <a:r>
              <a:rPr lang="en-US" sz="2800" dirty="0">
                <a:latin typeface="Copperplate" panose="02000504000000020004" pitchFamily="2" charset="77"/>
                <a:cs typeface="Times New Roman" panose="02020603050405020304" pitchFamily="18" charset="0"/>
              </a:rPr>
              <a:t>February 8, 2025</a:t>
            </a:r>
          </a:p>
          <a:p>
            <a:pPr>
              <a:lnSpc>
                <a:spcPct val="50000"/>
              </a:lnSpc>
            </a:pPr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2:00-4:00 p.m.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936911-789A-55D1-DB16-61B7FAA4ACDA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6A5992-F3AC-D386-221B-1BD01D7D06A7}"/>
              </a:ext>
            </a:extLst>
          </p:cNvPr>
          <p:cNvSpPr/>
          <p:nvPr/>
        </p:nvSpPr>
        <p:spPr>
          <a:xfrm>
            <a:off x="0" y="5087053"/>
            <a:ext cx="12192000" cy="17709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735B7AE8-79F4-948A-58DB-6214B5785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625" y="-46631"/>
            <a:ext cx="2114749" cy="1079208"/>
          </a:xfrm>
          <a:prstGeom prst="rect">
            <a:avLst/>
          </a:prstGeom>
        </p:spPr>
      </p:pic>
      <p:pic>
        <p:nvPicPr>
          <p:cNvPr id="9" name="Picture 8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0CE1DA88-5866-0451-5883-327D2B4FB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8710" y="5282158"/>
            <a:ext cx="1524000" cy="14205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AEE0B8-33BF-A9BC-58BF-BA500ABE2C7A}"/>
              </a:ext>
            </a:extLst>
          </p:cNvPr>
          <p:cNvSpPr txBox="1"/>
          <p:nvPr/>
        </p:nvSpPr>
        <p:spPr>
          <a:xfrm>
            <a:off x="1648410" y="5380672"/>
            <a:ext cx="88858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pperplate" panose="02000504000000020004" pitchFamily="2" charset="77"/>
                <a:cs typeface="Times New Roman" panose="02020603050405020304" pitchFamily="18" charset="0"/>
              </a:rPr>
              <a:t>University of Nebraska-Lincoln</a:t>
            </a:r>
          </a:p>
          <a:p>
            <a:pPr algn="ctr"/>
            <a:r>
              <a:rPr lang="en-US" sz="3600" dirty="0">
                <a:latin typeface="Copperplate" panose="02000504000000020004" pitchFamily="2" charset="77"/>
                <a:cs typeface="Times New Roman" panose="02020603050405020304" pitchFamily="18" charset="0"/>
              </a:rPr>
              <a:t>Streubel Lab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B7A796C-8137-896A-DB73-FB74339AE3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55"/>
          <a:stretch/>
        </p:blipFill>
        <p:spPr>
          <a:xfrm>
            <a:off x="100574" y="5224736"/>
            <a:ext cx="1573764" cy="1501628"/>
          </a:xfrm>
          <a:prstGeom prst="rect">
            <a:avLst/>
          </a:prstGeom>
        </p:spPr>
      </p:pic>
      <p:pic>
        <p:nvPicPr>
          <p:cNvPr id="15" name="Picture 14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93DDDEFF-2B17-1830-B791-9E52AFD897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57" t="3085" r="6859" b="5514"/>
          <a:stretch/>
        </p:blipFill>
        <p:spPr>
          <a:xfrm>
            <a:off x="5519467" y="3909803"/>
            <a:ext cx="1143740" cy="1143000"/>
          </a:xfrm>
          <a:prstGeom prst="rect">
            <a:avLst/>
          </a:prstGeom>
        </p:spPr>
      </p:pic>
      <p:pic>
        <p:nvPicPr>
          <p:cNvPr id="17" name="Picture 16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0337610C-82CA-4173-B298-F2A3451CF60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2" t="3017" r="2144" b="7131"/>
          <a:stretch/>
        </p:blipFill>
        <p:spPr>
          <a:xfrm>
            <a:off x="11112" y="3909803"/>
            <a:ext cx="1142626" cy="1143000"/>
          </a:xfrm>
          <a:prstGeom prst="rect">
            <a:avLst/>
          </a:prstGeom>
        </p:spPr>
      </p:pic>
      <p:pic>
        <p:nvPicPr>
          <p:cNvPr id="19" name="Picture 18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53EB34FF-7F12-9C77-3376-3468383614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42" t="3682" r="4138" b="4209"/>
          <a:stretch/>
        </p:blipFill>
        <p:spPr>
          <a:xfrm>
            <a:off x="3650941" y="3909803"/>
            <a:ext cx="1143947" cy="1143000"/>
          </a:xfrm>
          <a:prstGeom prst="rect">
            <a:avLst/>
          </a:prstGeom>
        </p:spPr>
      </p:pic>
      <p:pic>
        <p:nvPicPr>
          <p:cNvPr id="21" name="Picture 20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FD4BDDE3-8CC4-CCEA-9F2B-F020D471FF4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18" t="2254" r="3178" b="2040"/>
          <a:stretch/>
        </p:blipFill>
        <p:spPr>
          <a:xfrm>
            <a:off x="9256105" y="3909803"/>
            <a:ext cx="1143000" cy="1143000"/>
          </a:xfrm>
          <a:prstGeom prst="rect">
            <a:avLst/>
          </a:prstGeom>
        </p:spPr>
      </p:pic>
      <p:pic>
        <p:nvPicPr>
          <p:cNvPr id="24" name="Picture 23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8E6C9F59-EBAF-A907-C0A5-D818B5B383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2" t="3017" r="2144" b="7131"/>
          <a:stretch/>
        </p:blipFill>
        <p:spPr>
          <a:xfrm>
            <a:off x="11038629" y="3909803"/>
            <a:ext cx="1142626" cy="1143000"/>
          </a:xfrm>
          <a:prstGeom prst="rect">
            <a:avLst/>
          </a:prstGeom>
        </p:spPr>
      </p:pic>
      <p:pic>
        <p:nvPicPr>
          <p:cNvPr id="25" name="Picture 24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30671C42-17D7-4112-F88F-00F85A508C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18" t="2254" r="3178" b="2040"/>
          <a:stretch/>
        </p:blipFill>
        <p:spPr>
          <a:xfrm>
            <a:off x="1782992" y="3909803"/>
            <a:ext cx="1143000" cy="1143000"/>
          </a:xfrm>
          <a:prstGeom prst="rect">
            <a:avLst/>
          </a:prstGeom>
        </p:spPr>
      </p:pic>
      <p:pic>
        <p:nvPicPr>
          <p:cNvPr id="26" name="Picture 25" descr="A black and white circular pattern&#10;&#10;Description automatically generated">
            <a:extLst>
              <a:ext uri="{FF2B5EF4-FFF2-40B4-BE49-F238E27FC236}">
                <a16:creationId xmlns:a16="http://schemas.microsoft.com/office/drawing/2014/main" id="{A5165909-D545-77C9-17DF-D17A615D656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42" t="3682" r="4138" b="4209"/>
          <a:stretch/>
        </p:blipFill>
        <p:spPr>
          <a:xfrm>
            <a:off x="7387786" y="3926928"/>
            <a:ext cx="1143947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68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C6886-F111-C358-6C81-4595CF113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8CF4F-AE26-A934-12BF-906C7B5184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8488442" cy="4351338"/>
          </a:xfrm>
        </p:spPr>
        <p:txBody>
          <a:bodyPr/>
          <a:lstStyle/>
          <a:p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Matter (mechanical) waves: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waves propagate through a medium (air, water, solids, etc.) which carries the energies</a:t>
            </a:r>
          </a:p>
          <a:p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Electromagnetic waves (light):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consists of perpendicular oscillating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electric and magnetic fields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. Unlike mechanical waves, EM waves are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self-propagating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(do not require a medium).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Oscillating (moving) electric and magnetic fields induce one another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B6C9C0-227E-99FC-CFC4-98E8DCEAFF14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00DABB-628D-E92E-8131-7FDBD86383A5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9B28EA-CC90-BC03-26C9-DDB399A16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Types of waves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D1CAF087-C46D-1B07-C3FA-DCBA07DCB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EF99D78-9C5E-EDED-579E-A38346FE18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C32B87-F3A2-FC74-465D-6D362A497B68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0735EE1-1972-A92B-F2BD-88CB6ED2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6155" y="2640565"/>
            <a:ext cx="3041086" cy="253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E73B54-5D5D-B9A9-55CE-1D3D8C40EE18}"/>
              </a:ext>
            </a:extLst>
          </p:cNvPr>
          <p:cNvSpPr txBox="1"/>
          <p:nvPr/>
        </p:nvSpPr>
        <p:spPr>
          <a:xfrm>
            <a:off x="8836929" y="5056963"/>
            <a:ext cx="278473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https://commons.wikimedia.org/wiki/File:EM-Wave.gif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EE2F31-8BED-D7FE-0D25-A2A7C6AF78B1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013632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FFE2E-630B-8E03-EEE8-F2E7B7485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A25A8-9265-CCC5-5532-61D3DA16C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6397691" cy="4351338"/>
          </a:xfrm>
        </p:spPr>
        <p:txBody>
          <a:bodyPr/>
          <a:lstStyle/>
          <a:p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Transverse wave: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perpendicular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oscillation</a:t>
            </a:r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Longitudinal wave: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i="1" dirty="0">
                <a:latin typeface="Baskerville" panose="02020502070401020303" pitchFamily="18" charset="0"/>
                <a:ea typeface="Baskerville" panose="02020502070401020303" pitchFamily="18" charset="0"/>
              </a:rPr>
              <a:t>parallel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oscillation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With respect to propagation direction</a:t>
            </a:r>
          </a:p>
          <a:p>
            <a:endParaRPr lang="en-US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Acoustic wave: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longitudinal wave generated from vibration of particles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Audible sound waves are acoustic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F1E3E0A-CBCD-B2F4-148A-37D6F4E62E7C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338F19-70E9-87E7-2DDE-6C8B92325949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DC0ABB-708D-C8C9-D284-C16E61D0A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Mechanical waves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9F47D52-A220-3C01-C1FB-B2BC7361C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69D0427-6FD7-812E-7CBB-4D61743D49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8D982D-C4A8-5D86-F54D-341A584541E0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6148" name="Picture 4" descr="Longitudinal and Transverse Waves – Physics Lens">
            <a:extLst>
              <a:ext uri="{FF2B5EF4-FFF2-40B4-BE49-F238E27FC236}">
                <a16:creationId xmlns:a16="http://schemas.microsoft.com/office/drawing/2014/main" id="{3784974E-6CB1-6088-3E38-C5322F5E5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549" y="1253331"/>
            <a:ext cx="4982738" cy="241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nimation showing particle motion for a longitudinal pressure wave">
            <a:extLst>
              <a:ext uri="{FF2B5EF4-FFF2-40B4-BE49-F238E27FC236}">
                <a16:creationId xmlns:a16="http://schemas.microsoft.com/office/drawing/2014/main" id="{7FC3B4A6-5160-287F-C4AC-E435C0711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825" y="3904941"/>
            <a:ext cx="5082462" cy="169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6BC4E0-05CE-E77C-2E98-A879CBBB335A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674072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6538A-0C36-2BD4-F642-54BF86CA6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574545-59F3-3DF8-1849-4679FF95EC3B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8F5006-E9A9-6606-422E-8BABE54C1B05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E941D7-20EE-B19B-5263-6192ACC9B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Water waves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FF3EBA56-1B87-0028-38C7-587D4D316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0332C9D-BF62-C47E-2A87-07D568781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B78E24-EC19-F882-2A75-F5E9F1656866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458363-53CC-8E37-FE30-0474091A8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195" y="2152389"/>
            <a:ext cx="5421087" cy="23529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3FE5C8-AB12-C6A3-15DB-867011AD0B38}"/>
              </a:ext>
            </a:extLst>
          </p:cNvPr>
          <p:cNvSpPr txBox="1"/>
          <p:nvPr/>
        </p:nvSpPr>
        <p:spPr>
          <a:xfrm>
            <a:off x="3511421" y="4576809"/>
            <a:ext cx="4911969" cy="404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i="0" u="none" strike="noStrike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Daniel A. Russell, Graduate Program in Acoustics, The Pennsylvania State University, “Acoustics and Vibration Animations</a:t>
            </a:r>
            <a:r>
              <a:rPr lang="en-US" sz="1000" dirty="0">
                <a:latin typeface="Baskerville" panose="02020502070401020303" pitchFamily="18" charset="0"/>
                <a:ea typeface="Baskerville" panose="02020502070401020303" pitchFamily="18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3E66E8-2342-FF2D-021C-2C1768263AE3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245772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80C2E-6CA2-88F4-19E0-8060BC82C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7C78583-6BED-5ED2-223E-C5A1851E469D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981C02-6116-C2EE-C985-CB518C523815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25747C-9897-8A98-FBB9-47E430B4D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Resonance frequencies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AECDF837-7174-E974-CA79-3958C587F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580803C-EE18-4494-3F19-F131CED42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5F839B-B299-8749-15DF-2FBB149BAB98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8194" name="Picture 2" descr="Digital Debunking: Can You Actually Shatter Glass with Your Voice? - Altair  University">
            <a:extLst>
              <a:ext uri="{FF2B5EF4-FFF2-40B4-BE49-F238E27FC236}">
                <a16:creationId xmlns:a16="http://schemas.microsoft.com/office/drawing/2014/main" id="{56992C6D-4DD6-8224-DE1E-A3D1DFD3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734" y="2940166"/>
            <a:ext cx="4234932" cy="232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531465-3210-199A-1BF6-95A17B0AC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Materials can have certain “natural oscillations”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Can more easily vibrate/store energy at those frequencies – not “forced”</a:t>
            </a: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1026" name="Picture 2" descr="Pair 5 Tuning Forks, Pure 5thinterval, Sound Therapy, Sound Vibration,  Opening Chakras through Sound Vibration, Tuning Forks for Energy healing, Tuning  Forks for Animal Energy Healing, Healing Touch For Animals Practitioner  resources,">
            <a:extLst>
              <a:ext uri="{FF2B5EF4-FFF2-40B4-BE49-F238E27FC236}">
                <a16:creationId xmlns:a16="http://schemas.microsoft.com/office/drawing/2014/main" id="{15A250A8-3ED1-9EF5-09F8-5470AC281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3" y="2940166"/>
            <a:ext cx="2088315" cy="20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E148EA-BED9-2B23-65F9-D15987D85A11}"/>
              </a:ext>
            </a:extLst>
          </p:cNvPr>
          <p:cNvSpPr txBox="1"/>
          <p:nvPr/>
        </p:nvSpPr>
        <p:spPr>
          <a:xfrm>
            <a:off x="7038320" y="5312678"/>
            <a:ext cx="49359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https://altairuniversity.com/41081-digital-debunking-can-you-actually-shatter-glass-with-your-voice/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AD068-7DF1-BA46-F638-5D63AD966854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225137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3B5F0-918F-5602-2D23-E6D9CE2A7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569028-1616-9B61-0F3E-A0009E061040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2C062A-3F40-5AF1-43DC-C4861A44E902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1D27D2-D08C-E5B8-45B0-7AF235B96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opperplate" panose="02000504000000020004" pitchFamily="2" charset="77"/>
              </a:rPr>
              <a:t>Musical instruments and harmonic frequencies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A627B010-DF0E-4A1D-A9E5-C7C834A7C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5433DE1D-E94E-F628-439A-1F76B504A7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BAE2B1-B2F3-1F8D-7EE8-03A14D1E8350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9218" name="Picture 2" descr="Harmonics - nature's little back-up singers › Bernie's Basics (ABC Science)">
            <a:extLst>
              <a:ext uri="{FF2B5EF4-FFF2-40B4-BE49-F238E27FC236}">
                <a16:creationId xmlns:a16="http://schemas.microsoft.com/office/drawing/2014/main" id="{09138CF8-C663-5704-8647-B48E4208A9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2"/>
          <a:stretch/>
        </p:blipFill>
        <p:spPr bwMode="auto">
          <a:xfrm>
            <a:off x="7413237" y="1390261"/>
            <a:ext cx="4377434" cy="387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tanding waves in a tube - The Fizzics Organization">
            <a:extLst>
              <a:ext uri="{FF2B5EF4-FFF2-40B4-BE49-F238E27FC236}">
                <a16:creationId xmlns:a16="http://schemas.microsoft.com/office/drawing/2014/main" id="{99A4B73C-A18D-A582-EBCC-E2FB08E0D3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68" y="1201240"/>
            <a:ext cx="3955596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830078-88F1-E34C-201D-2F090D6BC63B}"/>
              </a:ext>
            </a:extLst>
          </p:cNvPr>
          <p:cNvSpPr txBox="1"/>
          <p:nvPr/>
        </p:nvSpPr>
        <p:spPr>
          <a:xfrm>
            <a:off x="823168" y="4552724"/>
            <a:ext cx="61395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length of the tubes (of woodwind instruments, for example) restricts what notes you can play to ones with frequencies aligning with the tube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E7E5AA-A70F-8057-8986-4A567A06F99B}"/>
              </a:ext>
            </a:extLst>
          </p:cNvPr>
          <p:cNvSpPr txBox="1"/>
          <p:nvPr/>
        </p:nvSpPr>
        <p:spPr>
          <a:xfrm>
            <a:off x="6532183" y="5316740"/>
            <a:ext cx="61395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/>
              <a:t>https://www.abc.net.au/science/articles/2011/04/27/3201318.htm</a:t>
            </a:r>
            <a:endParaRPr lang="en-US" sz="9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AD5BE8-BB93-73FF-4400-2D47E3491980}"/>
              </a:ext>
            </a:extLst>
          </p:cNvPr>
          <p:cNvSpPr txBox="1"/>
          <p:nvPr/>
        </p:nvSpPr>
        <p:spPr>
          <a:xfrm>
            <a:off x="-649278" y="4117937"/>
            <a:ext cx="613954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/>
              <a:t>https://www.fizzics.org/standing-waves-in-a-tube/</a:t>
            </a:r>
            <a:endParaRPr lang="en-US" sz="9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F2C3D4-6AFA-946F-153C-BD02A21943CE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053674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D8BFB-35C4-E59A-94D4-93F0C9ACE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3C108-909D-DE75-5295-AD23588E4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Mass distribution, geometry, and thickness of plate cause patterns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44A763-0916-2C61-BC82-7AE65BB96269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5D6BC6-E7D6-C76B-A73D-83921BDB853B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111AE0-00F4-54C7-84FB-669922A61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Chladni plate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B6884B5-5B02-8B2F-79C0-8CE3F47C8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2CCF5FC-1336-E170-5FAE-731BBC24E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242425-2A88-D2D8-3385-E3A0A0E1398F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7170" name="Picture 2" descr="Chladni Plates">
            <a:extLst>
              <a:ext uri="{FF2B5EF4-FFF2-40B4-BE49-F238E27FC236}">
                <a16:creationId xmlns:a16="http://schemas.microsoft.com/office/drawing/2014/main" id="{8C7C97FA-82BA-977E-255A-F6C0284AD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427514"/>
            <a:ext cx="4876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B74050-8FFC-D670-8147-3309F01B2016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312607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5A792-DC3F-22A3-9F45-EBFAF66EF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611D9-017F-F888-5DCF-B26AE7DD2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5878287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Constructive Interference: </a:t>
            </a: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D19782-32ED-FFE5-C39B-7BBB64589FE3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81C3D-AB56-9E0D-A2C2-1371B5C8344E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67BFD6-8779-CB5E-A69C-A48F199F7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Interference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6C2D7506-9C85-208D-C15B-66656205E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C851E024-7341-EB89-2713-61DD7B97CA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5AA495-A538-CCFF-144E-2CD1DBF0ED9C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14" name="Picture 13" descr="A black and white curved line&#10;&#10;Description automatically generated with medium confidence">
            <a:extLst>
              <a:ext uri="{FF2B5EF4-FFF2-40B4-BE49-F238E27FC236}">
                <a16:creationId xmlns:a16="http://schemas.microsoft.com/office/drawing/2014/main" id="{494B41A4-D1BB-90EA-32E6-6908C3F50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2" y="1812322"/>
            <a:ext cx="5134707" cy="914400"/>
          </a:xfrm>
          <a:prstGeom prst="rect">
            <a:avLst/>
          </a:prstGeom>
        </p:spPr>
      </p:pic>
      <p:pic>
        <p:nvPicPr>
          <p:cNvPr id="15" name="Picture 14" descr="A black and white curved line&#10;&#10;Description automatically generated with medium confidence">
            <a:extLst>
              <a:ext uri="{FF2B5EF4-FFF2-40B4-BE49-F238E27FC236}">
                <a16:creationId xmlns:a16="http://schemas.microsoft.com/office/drawing/2014/main" id="{5B3AC30C-B99B-832C-EB0F-F2C29152F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3" y="2866370"/>
            <a:ext cx="5134707" cy="914400"/>
          </a:xfrm>
          <a:prstGeom prst="rect">
            <a:avLst/>
          </a:prstGeom>
        </p:spPr>
      </p:pic>
      <p:pic>
        <p:nvPicPr>
          <p:cNvPr id="16" name="Picture 15" descr="A black and white curved line&#10;&#10;Description automatically generated with medium confidence">
            <a:extLst>
              <a:ext uri="{FF2B5EF4-FFF2-40B4-BE49-F238E27FC236}">
                <a16:creationId xmlns:a16="http://schemas.microsoft.com/office/drawing/2014/main" id="{EAE1A065-28B4-968C-C70D-A03B8175A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6486958" y="3262610"/>
            <a:ext cx="5134707" cy="914400"/>
          </a:xfrm>
          <a:prstGeom prst="rect">
            <a:avLst/>
          </a:prstGeom>
        </p:spPr>
      </p:pic>
      <p:pic>
        <p:nvPicPr>
          <p:cNvPr id="17" name="Picture 16" descr="A black and white curved line&#10;&#10;Description automatically generated with medium confidence">
            <a:extLst>
              <a:ext uri="{FF2B5EF4-FFF2-40B4-BE49-F238E27FC236}">
                <a16:creationId xmlns:a16="http://schemas.microsoft.com/office/drawing/2014/main" id="{D18DC758-CA18-6A30-2985-063228AF0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959" y="2025834"/>
            <a:ext cx="5134707" cy="914400"/>
          </a:xfrm>
          <a:prstGeom prst="rect">
            <a:avLst/>
          </a:prstGeom>
        </p:spPr>
      </p:pic>
      <p:pic>
        <p:nvPicPr>
          <p:cNvPr id="19" name="Picture 18" descr="A black and white photo of a long thin line&#10;&#10;Description automatically generated">
            <a:extLst>
              <a:ext uri="{FF2B5EF4-FFF2-40B4-BE49-F238E27FC236}">
                <a16:creationId xmlns:a16="http://schemas.microsoft.com/office/drawing/2014/main" id="{A75A9EB0-3B8E-C27B-4F77-BEB82E08C4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506" y="4470383"/>
            <a:ext cx="5139159" cy="91440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C30FD75-75DE-AD75-790E-DB49DA2A82D4}"/>
              </a:ext>
            </a:extLst>
          </p:cNvPr>
          <p:cNvSpPr txBox="1">
            <a:spLocks/>
          </p:cNvSpPr>
          <p:nvPr/>
        </p:nvSpPr>
        <p:spPr>
          <a:xfrm>
            <a:off x="6096000" y="1253331"/>
            <a:ext cx="59218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Destructive Interference:</a:t>
            </a:r>
          </a:p>
        </p:txBody>
      </p:sp>
      <p:pic>
        <p:nvPicPr>
          <p:cNvPr id="21" name="Picture 20" descr="A black and white curved line&#10;&#10;Description automatically generated with medium confidence">
            <a:extLst>
              <a:ext uri="{FF2B5EF4-FFF2-40B4-BE49-F238E27FC236}">
                <a16:creationId xmlns:a16="http://schemas.microsoft.com/office/drawing/2014/main" id="{30110C4A-4B89-B904-4A8C-73969F9B59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2" y="3627776"/>
            <a:ext cx="5134707" cy="20491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09888F-8E48-AB8E-8435-B1ED68C97FBD}"/>
              </a:ext>
            </a:extLst>
          </p:cNvPr>
          <p:cNvSpPr txBox="1"/>
          <p:nvPr/>
        </p:nvSpPr>
        <p:spPr>
          <a:xfrm>
            <a:off x="2638696" y="2334077"/>
            <a:ext cx="51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skerville" panose="02020502070401020303" pitchFamily="18" charset="0"/>
                <a:ea typeface="Baskerville" panose="02020502070401020303" pitchFamily="18" charset="0"/>
              </a:rPr>
              <a:t>+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AF12BC-148C-8A53-82DE-8B9A3D6CD920}"/>
              </a:ext>
            </a:extLst>
          </p:cNvPr>
          <p:cNvSpPr txBox="1"/>
          <p:nvPr/>
        </p:nvSpPr>
        <p:spPr>
          <a:xfrm>
            <a:off x="8915400" y="2799718"/>
            <a:ext cx="518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Baskerville" panose="02020502070401020303" pitchFamily="18" charset="0"/>
                <a:ea typeface="Baskerville" panose="02020502070401020303" pitchFamily="18" charset="0"/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D85BF3-0619-761E-71D2-32EF28048059}"/>
              </a:ext>
            </a:extLst>
          </p:cNvPr>
          <p:cNvSpPr txBox="1"/>
          <p:nvPr/>
        </p:nvSpPr>
        <p:spPr>
          <a:xfrm>
            <a:off x="6839580" y="5407148"/>
            <a:ext cx="454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Amplitudes cancel out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E90C18-B1D6-EA1E-F3FE-63BD19D27BF7}"/>
              </a:ext>
            </a:extLst>
          </p:cNvPr>
          <p:cNvSpPr txBox="1"/>
          <p:nvPr/>
        </p:nvSpPr>
        <p:spPr>
          <a:xfrm>
            <a:off x="366596" y="5380463"/>
            <a:ext cx="454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Amplitudes are additive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F990BE-4310-822A-0850-7BD36816EDC0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20449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D7682-AEF6-62C5-6081-B82C3FC01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C5AF7-248D-FD59-E0C7-9D92418F8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5878287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We can see constructive and destructive interference in action using water ripples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For interference, we need at least two sources (or reflection of one wave onto itself)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13E2EE-0EB3-1776-E15B-891E70B09A12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EB98CA-08ED-8788-A8C5-5D2DC1A0E85C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FE2DC-F45B-8FE3-1502-5D04494F3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Ripple chamber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DED84729-1F7C-82C6-D7AB-3991C1B9A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D857B77-453F-80EF-E6DF-84BBF92CEB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5FD947-7FBC-771A-2449-FAA617A6BAF0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2050" name="Picture 2" descr="PS4 1 LAB Physics Waves Ripple Tank Interference patterns WIS - YouTube">
            <a:extLst>
              <a:ext uri="{FF2B5EF4-FFF2-40B4-BE49-F238E27FC236}">
                <a16:creationId xmlns:a16="http://schemas.microsoft.com/office/drawing/2014/main" id="{0C169F53-B1BF-F5BF-9BB1-2A9ECD078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835" y="3528953"/>
            <a:ext cx="2767622" cy="207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nterference2_4">
            <a:hlinkClick r:id="" action="ppaction://media"/>
            <a:extLst>
              <a:ext uri="{FF2B5EF4-FFF2-40B4-BE49-F238E27FC236}">
                <a16:creationId xmlns:a16="http://schemas.microsoft.com/office/drawing/2014/main" id="{35F21B71-7C01-68F3-4CDB-4FB96870B1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50679" y="1253331"/>
            <a:ext cx="4174825" cy="41690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F359A79-90E8-D00E-2F9E-359C4A68E560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73709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18DA0-9B1C-D5A2-F078-E97222BD8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AAC2E-FCA8-58EB-63F4-B7EEF735A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1253331"/>
            <a:ext cx="3876286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 wave will bend as it goes around an object or through a slit. This is known as diffraction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Huygens’ principle: scattering generates spherical wave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ECEB3F-6F28-3E72-4102-145EE65E6E1D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7AFD33-981D-EB3F-4791-B7D046D06A39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14F303-3C6A-ED59-CBD1-9543FAC7E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Wave Diffraction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62CA088-A25D-BC75-7BC7-D461B05C0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FD9A4FA-456E-53A3-2ACE-43507C5C04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D5B1072-7CA5-9737-53E0-43368041D438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285730-58DB-6CE6-D3A0-14F8B801954F}"/>
              </a:ext>
            </a:extLst>
          </p:cNvPr>
          <p:cNvSpPr/>
          <p:nvPr/>
        </p:nvSpPr>
        <p:spPr>
          <a:xfrm>
            <a:off x="8489362" y="2584557"/>
            <a:ext cx="2559638" cy="3176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8C6DF2-21AA-8385-0ECA-DE473F1F882A}"/>
              </a:ext>
            </a:extLst>
          </p:cNvPr>
          <p:cNvSpPr/>
          <p:nvPr/>
        </p:nvSpPr>
        <p:spPr>
          <a:xfrm>
            <a:off x="6031328" y="2430321"/>
            <a:ext cx="3393195" cy="578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EADA91-B290-4991-6759-FE972298C568}"/>
              </a:ext>
            </a:extLst>
          </p:cNvPr>
          <p:cNvSpPr/>
          <p:nvPr/>
        </p:nvSpPr>
        <p:spPr>
          <a:xfrm>
            <a:off x="6031328" y="2174022"/>
            <a:ext cx="3393195" cy="578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750212-F54E-3367-34A4-5281630CFFF1}"/>
              </a:ext>
            </a:extLst>
          </p:cNvPr>
          <p:cNvSpPr/>
          <p:nvPr/>
        </p:nvSpPr>
        <p:spPr>
          <a:xfrm>
            <a:off x="6031327" y="1910871"/>
            <a:ext cx="3393195" cy="578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AF8AEC-32A7-096B-3D1C-280D71152DF9}"/>
              </a:ext>
            </a:extLst>
          </p:cNvPr>
          <p:cNvSpPr/>
          <p:nvPr/>
        </p:nvSpPr>
        <p:spPr>
          <a:xfrm>
            <a:off x="6031326" y="1644599"/>
            <a:ext cx="3393195" cy="578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6074E4-70F0-2BDC-3C8C-7B33095D09D0}"/>
              </a:ext>
            </a:extLst>
          </p:cNvPr>
          <p:cNvSpPr/>
          <p:nvPr/>
        </p:nvSpPr>
        <p:spPr>
          <a:xfrm>
            <a:off x="6031325" y="1406932"/>
            <a:ext cx="3393195" cy="578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Block Arc 16">
            <a:extLst>
              <a:ext uri="{FF2B5EF4-FFF2-40B4-BE49-F238E27FC236}">
                <a16:creationId xmlns:a16="http://schemas.microsoft.com/office/drawing/2014/main" id="{E2372A45-26D8-29E3-79E6-8592F8DDB63C}"/>
              </a:ext>
            </a:extLst>
          </p:cNvPr>
          <p:cNvSpPr>
            <a:spLocks noChangeAspect="1"/>
          </p:cNvSpPr>
          <p:nvPr/>
        </p:nvSpPr>
        <p:spPr>
          <a:xfrm rot="10800000">
            <a:off x="6931420" y="2174022"/>
            <a:ext cx="1645920" cy="1645920"/>
          </a:xfrm>
          <a:prstGeom prst="blockArc">
            <a:avLst>
              <a:gd name="adj1" fmla="val 10800000"/>
              <a:gd name="adj2" fmla="val 72090"/>
              <a:gd name="adj3" fmla="val 584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Block Arc 19">
            <a:extLst>
              <a:ext uri="{FF2B5EF4-FFF2-40B4-BE49-F238E27FC236}">
                <a16:creationId xmlns:a16="http://schemas.microsoft.com/office/drawing/2014/main" id="{66CC9A81-D5E5-ECFA-7DDD-C17A19A0C45A}"/>
              </a:ext>
            </a:extLst>
          </p:cNvPr>
          <p:cNvSpPr>
            <a:spLocks noChangeAspect="1"/>
          </p:cNvSpPr>
          <p:nvPr/>
        </p:nvSpPr>
        <p:spPr>
          <a:xfrm rot="10800000">
            <a:off x="6291340" y="1502891"/>
            <a:ext cx="2926080" cy="2926080"/>
          </a:xfrm>
          <a:prstGeom prst="blockArc">
            <a:avLst>
              <a:gd name="adj1" fmla="val 10800000"/>
              <a:gd name="adj2" fmla="val 0"/>
              <a:gd name="adj3" fmla="val 243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Block Arc 20">
            <a:extLst>
              <a:ext uri="{FF2B5EF4-FFF2-40B4-BE49-F238E27FC236}">
                <a16:creationId xmlns:a16="http://schemas.microsoft.com/office/drawing/2014/main" id="{F4F88664-CE91-FBA9-147B-374DF779C2B5}"/>
              </a:ext>
            </a:extLst>
          </p:cNvPr>
          <p:cNvSpPr>
            <a:spLocks noChangeAspect="1"/>
          </p:cNvSpPr>
          <p:nvPr/>
        </p:nvSpPr>
        <p:spPr>
          <a:xfrm rot="10800000">
            <a:off x="6608600" y="1827259"/>
            <a:ext cx="2286000" cy="2286000"/>
          </a:xfrm>
          <a:prstGeom prst="blockArc">
            <a:avLst>
              <a:gd name="adj1" fmla="val 10800000"/>
              <a:gd name="adj2" fmla="val 0"/>
              <a:gd name="adj3" fmla="val 4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Block Arc 21">
            <a:extLst>
              <a:ext uri="{FF2B5EF4-FFF2-40B4-BE49-F238E27FC236}">
                <a16:creationId xmlns:a16="http://schemas.microsoft.com/office/drawing/2014/main" id="{898B919C-448F-1298-09AD-5AB9A32D3455}"/>
              </a:ext>
            </a:extLst>
          </p:cNvPr>
          <p:cNvSpPr>
            <a:spLocks noChangeAspect="1"/>
          </p:cNvSpPr>
          <p:nvPr/>
        </p:nvSpPr>
        <p:spPr>
          <a:xfrm rot="10800000">
            <a:off x="5971300" y="1182851"/>
            <a:ext cx="3566160" cy="3566160"/>
          </a:xfrm>
          <a:prstGeom prst="blockArc">
            <a:avLst>
              <a:gd name="adj1" fmla="val 10800000"/>
              <a:gd name="adj2" fmla="val 0"/>
              <a:gd name="adj3" fmla="val 243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Block Arc 22">
            <a:extLst>
              <a:ext uri="{FF2B5EF4-FFF2-40B4-BE49-F238E27FC236}">
                <a16:creationId xmlns:a16="http://schemas.microsoft.com/office/drawing/2014/main" id="{6669C606-8656-8116-D2BD-5DEB34894E75}"/>
              </a:ext>
            </a:extLst>
          </p:cNvPr>
          <p:cNvSpPr>
            <a:spLocks noChangeAspect="1"/>
          </p:cNvSpPr>
          <p:nvPr/>
        </p:nvSpPr>
        <p:spPr>
          <a:xfrm rot="10800000">
            <a:off x="5651260" y="862811"/>
            <a:ext cx="4206240" cy="4206240"/>
          </a:xfrm>
          <a:prstGeom prst="blockArc">
            <a:avLst>
              <a:gd name="adj1" fmla="val 10800000"/>
              <a:gd name="adj2" fmla="val 21599999"/>
              <a:gd name="adj3" fmla="val 207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Block Arc 23">
            <a:extLst>
              <a:ext uri="{FF2B5EF4-FFF2-40B4-BE49-F238E27FC236}">
                <a16:creationId xmlns:a16="http://schemas.microsoft.com/office/drawing/2014/main" id="{A901E5E0-BF2F-2FD2-BA44-DC48B1E1A302}"/>
              </a:ext>
            </a:extLst>
          </p:cNvPr>
          <p:cNvSpPr>
            <a:spLocks noChangeAspect="1"/>
          </p:cNvSpPr>
          <p:nvPr/>
        </p:nvSpPr>
        <p:spPr>
          <a:xfrm rot="10800000">
            <a:off x="5331220" y="550182"/>
            <a:ext cx="4846320" cy="4846320"/>
          </a:xfrm>
          <a:prstGeom prst="blockArc">
            <a:avLst>
              <a:gd name="adj1" fmla="val 10800000"/>
              <a:gd name="adj2" fmla="val 21599999"/>
              <a:gd name="adj3" fmla="val 176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16CB428-9C8B-808F-EA68-74B13905ACCA}"/>
              </a:ext>
            </a:extLst>
          </p:cNvPr>
          <p:cNvSpPr/>
          <p:nvPr/>
        </p:nvSpPr>
        <p:spPr>
          <a:xfrm>
            <a:off x="4488495" y="2584557"/>
            <a:ext cx="2559638" cy="31769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14F478-AB03-E824-8D36-34AA074DCEA1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139170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B1FDC-2E19-94DD-2953-CC32B313A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EE9B1-1971-F2D2-BE44-892DF9872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4" y="1253331"/>
            <a:ext cx="7461648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Send waves through two slits to generate an interference patterns (constructive and destructive points)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Generates a distribution pattern on a screen/detector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Constructive interference corresponds to regions of higher intensity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CA1026-EE97-0EA4-CE3D-0A105BFB0DD6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57A485-68BF-EFBF-6AED-AD2763AF5ED4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66E948-F3D3-E21B-94A9-9B4F9D19F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Double-Slit Wave Diffraction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DF307F11-FFF7-1BE8-D7C9-E0EB96AE9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A2D42F0-6501-B288-E6A9-AC3E9AA2A9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958FA9-956A-3EB6-4678-E16D4ADD70D5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sp>
        <p:nvSpPr>
          <p:cNvPr id="6" name="Direct Access Storage 5">
            <a:extLst>
              <a:ext uri="{FF2B5EF4-FFF2-40B4-BE49-F238E27FC236}">
                <a16:creationId xmlns:a16="http://schemas.microsoft.com/office/drawing/2014/main" id="{9A86DE55-8A82-CE82-A537-BEF266D085C7}"/>
              </a:ext>
            </a:extLst>
          </p:cNvPr>
          <p:cNvSpPr/>
          <p:nvPr/>
        </p:nvSpPr>
        <p:spPr>
          <a:xfrm rot="5400000">
            <a:off x="9591153" y="1005621"/>
            <a:ext cx="174216" cy="1161294"/>
          </a:xfrm>
          <a:prstGeom prst="flowChartMagneticDrum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FBE1A6F-764B-56A5-DD43-07A575E303A8}"/>
              </a:ext>
            </a:extLst>
          </p:cNvPr>
          <p:cNvCxnSpPr/>
          <p:nvPr/>
        </p:nvCxnSpPr>
        <p:spPr>
          <a:xfrm rot="5400000">
            <a:off x="9678260" y="1207708"/>
            <a:ext cx="0" cy="116129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EFC4056-6FDF-77CA-1035-6780573DD728}"/>
              </a:ext>
            </a:extLst>
          </p:cNvPr>
          <p:cNvCxnSpPr/>
          <p:nvPr/>
        </p:nvCxnSpPr>
        <p:spPr>
          <a:xfrm rot="5400000">
            <a:off x="9678262" y="1340983"/>
            <a:ext cx="0" cy="116129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3D55B1-C2C2-362C-5408-EE95F4C1571C}"/>
              </a:ext>
            </a:extLst>
          </p:cNvPr>
          <p:cNvCxnSpPr/>
          <p:nvPr/>
        </p:nvCxnSpPr>
        <p:spPr>
          <a:xfrm rot="5400000">
            <a:off x="9678262" y="1473005"/>
            <a:ext cx="0" cy="1161295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9FE3425-FD18-4A81-91A2-634BBEC653FC}"/>
              </a:ext>
            </a:extLst>
          </p:cNvPr>
          <p:cNvSpPr/>
          <p:nvPr/>
        </p:nvSpPr>
        <p:spPr>
          <a:xfrm rot="5400000">
            <a:off x="9621899" y="2226152"/>
            <a:ext cx="62551" cy="22918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8034D1-CE54-3170-3D19-C77D6DD38D93}"/>
              </a:ext>
            </a:extLst>
          </p:cNvPr>
          <p:cNvSpPr txBox="1"/>
          <p:nvPr/>
        </p:nvSpPr>
        <p:spPr>
          <a:xfrm>
            <a:off x="7864074" y="5155632"/>
            <a:ext cx="3562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Double Slit </a:t>
            </a:r>
          </a:p>
          <a:p>
            <a:pPr algn="ctr"/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Diffraction Pattern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4B1E3E-C96A-18DF-578E-389E000C1FCE}"/>
              </a:ext>
            </a:extLst>
          </p:cNvPr>
          <p:cNvSpPr txBox="1"/>
          <p:nvPr/>
        </p:nvSpPr>
        <p:spPr>
          <a:xfrm>
            <a:off x="8781393" y="3370000"/>
            <a:ext cx="16851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4D434B-4FEE-8177-6C8E-1F9D6FD68539}"/>
              </a:ext>
            </a:extLst>
          </p:cNvPr>
          <p:cNvSpPr txBox="1"/>
          <p:nvPr/>
        </p:nvSpPr>
        <p:spPr>
          <a:xfrm>
            <a:off x="8292985" y="1122985"/>
            <a:ext cx="2783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Incident Wave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88E31D2-0760-89F6-F4BE-5E4AF3E8AA15}"/>
              </a:ext>
            </a:extLst>
          </p:cNvPr>
          <p:cNvGrpSpPr/>
          <p:nvPr/>
        </p:nvGrpSpPr>
        <p:grpSpPr>
          <a:xfrm>
            <a:off x="8362416" y="2147231"/>
            <a:ext cx="2590938" cy="19961"/>
            <a:chOff x="558897" y="4318422"/>
            <a:chExt cx="4547692" cy="3861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5266445-63F5-C6CD-3EDA-59A01E90510E}"/>
                </a:ext>
              </a:extLst>
            </p:cNvPr>
            <p:cNvSpPr/>
            <p:nvPr/>
          </p:nvSpPr>
          <p:spPr>
            <a:xfrm rot="5400000">
              <a:off x="4164779" y="3404888"/>
              <a:ext cx="28276" cy="185534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BF758D7-29CE-D331-8ED4-97D676202D83}"/>
                </a:ext>
              </a:extLst>
            </p:cNvPr>
            <p:cNvSpPr/>
            <p:nvPr/>
          </p:nvSpPr>
          <p:spPr>
            <a:xfrm rot="5400000">
              <a:off x="1436751" y="3444192"/>
              <a:ext cx="28275" cy="178398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501D328-70BA-3600-40A9-3C21F8D83DE0}"/>
                </a:ext>
              </a:extLst>
            </p:cNvPr>
            <p:cNvSpPr/>
            <p:nvPr/>
          </p:nvSpPr>
          <p:spPr>
            <a:xfrm rot="5400000">
              <a:off x="2755685" y="4217389"/>
              <a:ext cx="34995" cy="2443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6C9D41-C9AA-0482-4092-D9559237EDC2}"/>
              </a:ext>
            </a:extLst>
          </p:cNvPr>
          <p:cNvGrpSpPr/>
          <p:nvPr/>
        </p:nvGrpSpPr>
        <p:grpSpPr>
          <a:xfrm rot="5400000">
            <a:off x="8639165" y="958680"/>
            <a:ext cx="2001675" cy="2521736"/>
            <a:chOff x="205201" y="113765"/>
            <a:chExt cx="1463041" cy="165667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52ABAF7-CA4D-155A-4277-0719D1AB2FA2}"/>
                </a:ext>
              </a:extLst>
            </p:cNvPr>
            <p:cNvGrpSpPr/>
            <p:nvPr/>
          </p:nvGrpSpPr>
          <p:grpSpPr>
            <a:xfrm rot="16200000">
              <a:off x="205203" y="113764"/>
              <a:ext cx="1463037" cy="1463040"/>
              <a:chOff x="3816123" y="1623799"/>
              <a:chExt cx="1033271" cy="1033271"/>
            </a:xfrm>
            <a:solidFill>
              <a:schemeClr val="tx1">
                <a:alpha val="20000"/>
              </a:schemeClr>
            </a:solidFill>
            <a:effectLst>
              <a:glow rad="25400">
                <a:schemeClr val="tx1">
                  <a:lumMod val="95000"/>
                  <a:lumOff val="5000"/>
                  <a:alpha val="35000"/>
                </a:schemeClr>
              </a:glow>
            </a:effectLst>
          </p:grpSpPr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8CED25BA-A0F4-78BE-91A2-8A29CB999CD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816123" y="1623799"/>
                <a:ext cx="1033271" cy="1033271"/>
              </a:xfrm>
              <a:prstGeom prst="blockArc">
                <a:avLst>
                  <a:gd name="adj1" fmla="val 10800000"/>
                  <a:gd name="adj2" fmla="val 21587980"/>
                  <a:gd name="adj3" fmla="val 198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Block Arc 33">
                <a:extLst>
                  <a:ext uri="{FF2B5EF4-FFF2-40B4-BE49-F238E27FC236}">
                    <a16:creationId xmlns:a16="http://schemas.microsoft.com/office/drawing/2014/main" id="{3CAD6C1D-DA74-0A2B-58D8-058CE493E41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875561" y="1683235"/>
                <a:ext cx="914400" cy="914400"/>
              </a:xfrm>
              <a:prstGeom prst="blockArc">
                <a:avLst>
                  <a:gd name="adj1" fmla="val 10800000"/>
                  <a:gd name="adj2" fmla="val 21585064"/>
                  <a:gd name="adj3" fmla="val 21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Block Arc 34">
                <a:extLst>
                  <a:ext uri="{FF2B5EF4-FFF2-40B4-BE49-F238E27FC236}">
                    <a16:creationId xmlns:a16="http://schemas.microsoft.com/office/drawing/2014/main" id="{5C578928-9A73-F1BC-5E95-29C95697BB3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928647" y="1736322"/>
                <a:ext cx="808226" cy="808226"/>
              </a:xfrm>
              <a:prstGeom prst="blockArc">
                <a:avLst>
                  <a:gd name="adj1" fmla="val 10800000"/>
                  <a:gd name="adj2" fmla="val 21576386"/>
                  <a:gd name="adj3" fmla="val 21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Block Arc 35">
                <a:extLst>
                  <a:ext uri="{FF2B5EF4-FFF2-40B4-BE49-F238E27FC236}">
                    <a16:creationId xmlns:a16="http://schemas.microsoft.com/office/drawing/2014/main" id="{53880B92-A888-9FFB-162F-E66EF690E41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989864" y="1797536"/>
                <a:ext cx="685800" cy="685800"/>
              </a:xfrm>
              <a:prstGeom prst="blockArc">
                <a:avLst>
                  <a:gd name="adj1" fmla="val 10800000"/>
                  <a:gd name="adj2" fmla="val 21577236"/>
                  <a:gd name="adj3" fmla="val 272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Block Arc 36">
                <a:extLst>
                  <a:ext uri="{FF2B5EF4-FFF2-40B4-BE49-F238E27FC236}">
                    <a16:creationId xmlns:a16="http://schemas.microsoft.com/office/drawing/2014/main" id="{FC175496-62EA-52E0-64A2-189C16181F5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048416" y="1856090"/>
                <a:ext cx="568691" cy="568691"/>
              </a:xfrm>
              <a:prstGeom prst="blockArc">
                <a:avLst>
                  <a:gd name="adj1" fmla="val 10800000"/>
                  <a:gd name="adj2" fmla="val 21559024"/>
                  <a:gd name="adj3" fmla="val 315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Block Arc 37">
                <a:extLst>
                  <a:ext uri="{FF2B5EF4-FFF2-40B4-BE49-F238E27FC236}">
                    <a16:creationId xmlns:a16="http://schemas.microsoft.com/office/drawing/2014/main" id="{E02083D4-9592-371F-A380-B715CB826801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106977" y="1914647"/>
                <a:ext cx="451578" cy="451578"/>
              </a:xfrm>
              <a:prstGeom prst="blockArc">
                <a:avLst>
                  <a:gd name="adj1" fmla="val 10800000"/>
                  <a:gd name="adj2" fmla="val 21496828"/>
                  <a:gd name="adj3" fmla="val 313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Block Arc 38">
                <a:extLst>
                  <a:ext uri="{FF2B5EF4-FFF2-40B4-BE49-F238E27FC236}">
                    <a16:creationId xmlns:a16="http://schemas.microsoft.com/office/drawing/2014/main" id="{C18EBC63-8551-985A-7E05-8322CB9646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162719" y="1970392"/>
                <a:ext cx="340088" cy="340088"/>
              </a:xfrm>
              <a:prstGeom prst="blockArc">
                <a:avLst>
                  <a:gd name="adj1" fmla="val 10800000"/>
                  <a:gd name="adj2" fmla="val 21484426"/>
                  <a:gd name="adj3" fmla="val 458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Block Arc 39">
                <a:extLst>
                  <a:ext uri="{FF2B5EF4-FFF2-40B4-BE49-F238E27FC236}">
                    <a16:creationId xmlns:a16="http://schemas.microsoft.com/office/drawing/2014/main" id="{FD41494C-0928-52A6-C029-80CA5A0C0BFB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18465" y="2026136"/>
                <a:ext cx="228600" cy="228600"/>
              </a:xfrm>
              <a:prstGeom prst="blockArc">
                <a:avLst>
                  <a:gd name="adj1" fmla="val 10800000"/>
                  <a:gd name="adj2" fmla="val 21459302"/>
                  <a:gd name="adj3" fmla="val 57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Block Arc 40">
                <a:extLst>
                  <a:ext uri="{FF2B5EF4-FFF2-40B4-BE49-F238E27FC236}">
                    <a16:creationId xmlns:a16="http://schemas.microsoft.com/office/drawing/2014/main" id="{0F0CA2A4-3C94-3339-C682-00EBD4CD9E0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77894" y="2091712"/>
                <a:ext cx="109728" cy="109728"/>
              </a:xfrm>
              <a:prstGeom prst="blockArc">
                <a:avLst>
                  <a:gd name="adj1" fmla="val 10800000"/>
                  <a:gd name="adj2" fmla="val 104863"/>
                  <a:gd name="adj3" fmla="val 1447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59A21FA-372A-52EA-4A63-CB2A9023F7E0}"/>
                </a:ext>
              </a:extLst>
            </p:cNvPr>
            <p:cNvGrpSpPr/>
            <p:nvPr/>
          </p:nvGrpSpPr>
          <p:grpSpPr>
            <a:xfrm rot="16200000">
              <a:off x="205202" y="307403"/>
              <a:ext cx="1463037" cy="1463040"/>
              <a:chOff x="3816123" y="1623799"/>
              <a:chExt cx="1033271" cy="1033271"/>
            </a:xfrm>
            <a:solidFill>
              <a:schemeClr val="tx1">
                <a:lumMod val="95000"/>
                <a:lumOff val="5000"/>
                <a:alpha val="20284"/>
              </a:schemeClr>
            </a:solidFill>
            <a:effectLst>
              <a:glow rad="25400">
                <a:schemeClr val="tx1">
                  <a:alpha val="34939"/>
                </a:schemeClr>
              </a:glow>
            </a:effectLst>
          </p:grpSpPr>
          <p:sp>
            <p:nvSpPr>
              <p:cNvPr id="24" name="Block Arc 23">
                <a:extLst>
                  <a:ext uri="{FF2B5EF4-FFF2-40B4-BE49-F238E27FC236}">
                    <a16:creationId xmlns:a16="http://schemas.microsoft.com/office/drawing/2014/main" id="{4CDD51FD-93DC-8DC4-DC13-E28E60E9757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816123" y="1623799"/>
                <a:ext cx="1033271" cy="1033271"/>
              </a:xfrm>
              <a:prstGeom prst="blockArc">
                <a:avLst>
                  <a:gd name="adj1" fmla="val 10800000"/>
                  <a:gd name="adj2" fmla="val 21587980"/>
                  <a:gd name="adj3" fmla="val 1989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Block Arc 24">
                <a:extLst>
                  <a:ext uri="{FF2B5EF4-FFF2-40B4-BE49-F238E27FC236}">
                    <a16:creationId xmlns:a16="http://schemas.microsoft.com/office/drawing/2014/main" id="{E15B9453-47AC-74CD-2FE6-83C4AE868D4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875561" y="1683235"/>
                <a:ext cx="914400" cy="914400"/>
              </a:xfrm>
              <a:prstGeom prst="blockArc">
                <a:avLst>
                  <a:gd name="adj1" fmla="val 10800000"/>
                  <a:gd name="adj2" fmla="val 21585064"/>
                  <a:gd name="adj3" fmla="val 2176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Block Arc 25">
                <a:extLst>
                  <a:ext uri="{FF2B5EF4-FFF2-40B4-BE49-F238E27FC236}">
                    <a16:creationId xmlns:a16="http://schemas.microsoft.com/office/drawing/2014/main" id="{288A6C51-C661-9953-F43F-F2EA0B672D08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928647" y="1736322"/>
                <a:ext cx="808226" cy="808226"/>
              </a:xfrm>
              <a:prstGeom prst="blockArc">
                <a:avLst>
                  <a:gd name="adj1" fmla="val 10800000"/>
                  <a:gd name="adj2" fmla="val 21576386"/>
                  <a:gd name="adj3" fmla="val 214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Block Arc 26">
                <a:extLst>
                  <a:ext uri="{FF2B5EF4-FFF2-40B4-BE49-F238E27FC236}">
                    <a16:creationId xmlns:a16="http://schemas.microsoft.com/office/drawing/2014/main" id="{60897D39-7D00-E745-93B8-9BFC6E6B928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3989864" y="1797536"/>
                <a:ext cx="685800" cy="685800"/>
              </a:xfrm>
              <a:prstGeom prst="blockArc">
                <a:avLst>
                  <a:gd name="adj1" fmla="val 10800000"/>
                  <a:gd name="adj2" fmla="val 21577236"/>
                  <a:gd name="adj3" fmla="val 272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Block Arc 27">
                <a:extLst>
                  <a:ext uri="{FF2B5EF4-FFF2-40B4-BE49-F238E27FC236}">
                    <a16:creationId xmlns:a16="http://schemas.microsoft.com/office/drawing/2014/main" id="{457085B3-80CA-3FC0-0436-9A4DAF4014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048416" y="1856090"/>
                <a:ext cx="568691" cy="568691"/>
              </a:xfrm>
              <a:prstGeom prst="blockArc">
                <a:avLst>
                  <a:gd name="adj1" fmla="val 10800000"/>
                  <a:gd name="adj2" fmla="val 21559024"/>
                  <a:gd name="adj3" fmla="val 315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9" name="Block Arc 28">
                <a:extLst>
                  <a:ext uri="{FF2B5EF4-FFF2-40B4-BE49-F238E27FC236}">
                    <a16:creationId xmlns:a16="http://schemas.microsoft.com/office/drawing/2014/main" id="{DC4183FE-AE84-2EA0-AFEC-EA5344692D1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106977" y="1914647"/>
                <a:ext cx="451578" cy="451578"/>
              </a:xfrm>
              <a:prstGeom prst="blockArc">
                <a:avLst>
                  <a:gd name="adj1" fmla="val 10800000"/>
                  <a:gd name="adj2" fmla="val 21496828"/>
                  <a:gd name="adj3" fmla="val 3138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Block Arc 29">
                <a:extLst>
                  <a:ext uri="{FF2B5EF4-FFF2-40B4-BE49-F238E27FC236}">
                    <a16:creationId xmlns:a16="http://schemas.microsoft.com/office/drawing/2014/main" id="{E184B090-D933-C7D2-8E70-38C48E62E0F3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162719" y="1970392"/>
                <a:ext cx="340088" cy="340088"/>
              </a:xfrm>
              <a:prstGeom prst="blockArc">
                <a:avLst>
                  <a:gd name="adj1" fmla="val 10800000"/>
                  <a:gd name="adj2" fmla="val 21484426"/>
                  <a:gd name="adj3" fmla="val 458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E2AFE090-228C-B722-9CE3-EAAB757EA6E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18465" y="2026136"/>
                <a:ext cx="228600" cy="228600"/>
              </a:xfrm>
              <a:prstGeom prst="blockArc">
                <a:avLst>
                  <a:gd name="adj1" fmla="val 10800000"/>
                  <a:gd name="adj2" fmla="val 21459302"/>
                  <a:gd name="adj3" fmla="val 577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Block Arc 31">
                <a:extLst>
                  <a:ext uri="{FF2B5EF4-FFF2-40B4-BE49-F238E27FC236}">
                    <a16:creationId xmlns:a16="http://schemas.microsoft.com/office/drawing/2014/main" id="{8145ADC5-33B9-A9E9-3563-5D025B086157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277894" y="2091712"/>
                <a:ext cx="109728" cy="109728"/>
              </a:xfrm>
              <a:prstGeom prst="blockArc">
                <a:avLst>
                  <a:gd name="adj1" fmla="val 10800000"/>
                  <a:gd name="adj2" fmla="val 104863"/>
                  <a:gd name="adj3" fmla="val 1447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D9BD2F8-7A69-39D4-369E-062FD0A56930}"/>
              </a:ext>
            </a:extLst>
          </p:cNvPr>
          <p:cNvGrpSpPr/>
          <p:nvPr/>
        </p:nvGrpSpPr>
        <p:grpSpPr>
          <a:xfrm rot="10800000">
            <a:off x="7716550" y="3985835"/>
            <a:ext cx="4220705" cy="1154132"/>
            <a:chOff x="3595415" y="3737374"/>
            <a:chExt cx="4220705" cy="1154132"/>
          </a:xfrm>
        </p:grpSpPr>
        <p:pic>
          <p:nvPicPr>
            <p:cNvPr id="42" name="Picture 41" descr="A graph of a function&#10;&#10;Description automatically generated">
              <a:extLst>
                <a:ext uri="{FF2B5EF4-FFF2-40B4-BE49-F238E27FC236}">
                  <a16:creationId xmlns:a16="http://schemas.microsoft.com/office/drawing/2014/main" id="{80EBD273-7515-E98F-0D24-F5DCE0CC5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7" r="19928" b="15178"/>
            <a:stretch/>
          </p:blipFill>
          <p:spPr>
            <a:xfrm rot="10800000">
              <a:off x="4099791" y="3831777"/>
              <a:ext cx="3562812" cy="885152"/>
            </a:xfrm>
            <a:prstGeom prst="rect">
              <a:avLst/>
            </a:prstGeom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9A1FA552-A762-93FB-3BB9-0645B59C5374}"/>
                </a:ext>
              </a:extLst>
            </p:cNvPr>
            <p:cNvCxnSpPr>
              <a:cxnSpLocks/>
              <a:stCxn id="42" idx="2"/>
            </p:cNvCxnSpPr>
            <p:nvPr/>
          </p:nvCxnSpPr>
          <p:spPr>
            <a:xfrm>
              <a:off x="5881197" y="3831777"/>
              <a:ext cx="7696" cy="9697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0B3A0E6A-86AA-AF3D-F5CF-576F93F64AD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951676" y="1978021"/>
              <a:ext cx="12562" cy="371632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D24E168-6F34-014B-0007-382A7DED3BCE}"/>
                    </a:ext>
                  </a:extLst>
                </p:cNvPr>
                <p:cNvSpPr txBox="1"/>
                <p:nvPr/>
              </p:nvSpPr>
              <p:spPr>
                <a:xfrm rot="10800000">
                  <a:off x="3595415" y="3737374"/>
                  <a:ext cx="667173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D24E168-6F34-014B-0007-382A7DED3B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3595415" y="3737374"/>
                  <a:ext cx="667173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EE77992-E9B3-1819-6B38-FF7C6E7D8D0B}"/>
                    </a:ext>
                  </a:extLst>
                </p:cNvPr>
                <p:cNvSpPr txBox="1"/>
                <p:nvPr/>
              </p:nvSpPr>
              <p:spPr>
                <a:xfrm rot="10800000">
                  <a:off x="5218484" y="4614507"/>
                  <a:ext cx="804629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𝑰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EE77992-E9B3-1819-6B38-FF7C6E7D8D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5218484" y="4614507"/>
                  <a:ext cx="804629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026E64D-AEA7-90C2-5C8A-FD10C9A89959}"/>
              </a:ext>
            </a:extLst>
          </p:cNvPr>
          <p:cNvCxnSpPr>
            <a:cxnSpLocks/>
            <a:endCxn id="13" idx="1"/>
          </p:cNvCxnSpPr>
          <p:nvPr/>
        </p:nvCxnSpPr>
        <p:spPr>
          <a:xfrm rot="5400000" flipV="1">
            <a:off x="9084837" y="2772474"/>
            <a:ext cx="1119879" cy="167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D3D55A9-B180-F75A-B645-27E2284A64B1}"/>
              </a:ext>
            </a:extLst>
          </p:cNvPr>
          <p:cNvCxnSpPr>
            <a:cxnSpLocks/>
          </p:cNvCxnSpPr>
          <p:nvPr/>
        </p:nvCxnSpPr>
        <p:spPr>
          <a:xfrm rot="5400000" flipV="1">
            <a:off x="9361211" y="2483883"/>
            <a:ext cx="1118448" cy="57581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738693-C9AD-C920-12A0-E2199108AC4E}"/>
              </a:ext>
            </a:extLst>
          </p:cNvPr>
          <p:cNvCxnSpPr>
            <a:cxnSpLocks/>
          </p:cNvCxnSpPr>
          <p:nvPr/>
        </p:nvCxnSpPr>
        <p:spPr>
          <a:xfrm rot="5400000">
            <a:off x="8799101" y="2492177"/>
            <a:ext cx="1119385" cy="5582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1B7ECBB0-A52A-C647-29A8-3942EC8B5A02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532879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n w="19050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Saturdays 2:00-4:00 P.M. </a:t>
            </a:r>
          </a:p>
          <a:p>
            <a:pPr marL="0" indent="0">
              <a:buNone/>
            </a:pP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February </a:t>
            </a:r>
            <a:r>
              <a:rPr lang="en-US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, 2025 : Geometrical Art</a:t>
            </a:r>
          </a:p>
          <a:p>
            <a:pPr lvl="1"/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Spirographs </a:t>
            </a:r>
            <a:endParaRPr lang="en-US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FFB2A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  </a:t>
            </a:r>
            <a:r>
              <a:rPr lang="en-US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February 8, 2025 : Nature of Waves</a:t>
            </a:r>
          </a:p>
          <a:p>
            <a:pPr lvl="1"/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Diffraction </a:t>
            </a:r>
            <a:endParaRPr lang="en-US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FFB2A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  February </a:t>
            </a:r>
            <a:r>
              <a:rPr lang="en-US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15</a:t>
            </a: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, 20</a:t>
            </a:r>
            <a:r>
              <a:rPr lang="en-US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25 : Pendulum Motion</a:t>
            </a:r>
          </a:p>
          <a:p>
            <a:pPr lvl="1"/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Harmonographs </a:t>
            </a:r>
            <a:endParaRPr lang="en-US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FFB2A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rgbClr val="FFB2A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February </a:t>
            </a:r>
            <a:r>
              <a:rPr lang="en-US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22</a:t>
            </a:r>
            <a:r>
              <a:rPr lang="en-US" sz="2800" b="1" dirty="0">
                <a:ln>
                  <a:solidFill>
                    <a:schemeClr val="accent1">
                      <a:shade val="15000"/>
                    </a:schemeClr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, 2025 : Magnetic Art</a:t>
            </a:r>
          </a:p>
          <a:p>
            <a:pPr lvl="1"/>
            <a:r>
              <a:rPr lang="en-US" dirty="0">
                <a:latin typeface="Copperplate" panose="02000504000000020004" pitchFamily="2" charset="77"/>
                <a:cs typeface="Times New Roman" panose="02020603050405020304" pitchFamily="18" charset="0"/>
              </a:rPr>
              <a:t>Ferrofluids</a:t>
            </a:r>
          </a:p>
          <a:p>
            <a:pPr marL="457200" lvl="1" indent="0">
              <a:buNone/>
            </a:pPr>
            <a:endParaRPr lang="en-US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rgbClr val="FFB2A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Program Introduction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BB76B8-15BE-BDE9-E6C9-CBDF1DBD5729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38019F-F687-4AA7-5AD0-DA8B3CBE443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</p:spTree>
    <p:extLst>
      <p:ext uri="{BB962C8B-B14F-4D97-AF65-F5344CB8AC3E}">
        <p14:creationId xmlns:p14="http://schemas.microsoft.com/office/powerpoint/2010/main" val="3701634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E9FA7-00C2-9C27-3477-B239AD9D0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437E44-0698-CD04-2529-04784261A97F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62F09D-B160-A0F3-7F01-929ACFBDB3C5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4207F5-2D51-CE9D-F4DB-E7259EFBA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opperplate" panose="02000504000000020004" pitchFamily="2" charset="77"/>
              </a:rPr>
              <a:t>Wave-particle duality - Quantum Mechanics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F5A1B524-6C61-E042-0D05-ECE176A34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75B8C19-C044-55CE-B086-F2BA84183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F7EE4F-4840-0521-1FDE-CCA1E22ADA6B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8985179-5881-3F36-8774-6457BAC59F16}"/>
              </a:ext>
            </a:extLst>
          </p:cNvPr>
          <p:cNvSpPr/>
          <p:nvPr/>
        </p:nvSpPr>
        <p:spPr>
          <a:xfrm rot="5400000">
            <a:off x="10351490" y="1958477"/>
            <a:ext cx="45719" cy="147504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F5454DB-F37A-DE43-100C-48426AB19CCF}"/>
              </a:ext>
            </a:extLst>
          </p:cNvPr>
          <p:cNvSpPr/>
          <p:nvPr/>
        </p:nvSpPr>
        <p:spPr>
          <a:xfrm rot="5400000">
            <a:off x="7682021" y="1929938"/>
            <a:ext cx="45719" cy="15213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2D0D7D1-F898-54E7-C168-9CFB2D9C2131}"/>
              </a:ext>
            </a:extLst>
          </p:cNvPr>
          <p:cNvSpPr/>
          <p:nvPr/>
        </p:nvSpPr>
        <p:spPr>
          <a:xfrm rot="5400000">
            <a:off x="9034536" y="2371071"/>
            <a:ext cx="33329" cy="65151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EE57B4D1-9827-8261-53B1-D8F24C0B9975}"/>
              </a:ext>
            </a:extLst>
          </p:cNvPr>
          <p:cNvSpPr/>
          <p:nvPr/>
        </p:nvSpPr>
        <p:spPr>
          <a:xfrm rot="5400000">
            <a:off x="9005169" y="1672814"/>
            <a:ext cx="45719" cy="403343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61E16B1-ABE5-2B5F-3BCB-BBAD5E0EBA25}"/>
              </a:ext>
            </a:extLst>
          </p:cNvPr>
          <p:cNvSpPr txBox="1"/>
          <p:nvPr/>
        </p:nvSpPr>
        <p:spPr>
          <a:xfrm>
            <a:off x="7914179" y="3831992"/>
            <a:ext cx="2276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Detector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A39AAB9-771D-EEB3-6A6E-42658224527D}"/>
              </a:ext>
            </a:extLst>
          </p:cNvPr>
          <p:cNvSpPr/>
          <p:nvPr/>
        </p:nvSpPr>
        <p:spPr>
          <a:xfrm rot="5400000">
            <a:off x="8959449" y="1775397"/>
            <a:ext cx="137160" cy="137160"/>
          </a:xfrm>
          <a:prstGeom prst="ellipse">
            <a:avLst/>
          </a:prstGeom>
          <a:solidFill>
            <a:schemeClr val="bg2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E2768D9B-8AE1-EBF0-305C-5AACC9E398F9}"/>
              </a:ext>
            </a:extLst>
          </p:cNvPr>
          <p:cNvCxnSpPr>
            <a:cxnSpLocks/>
          </p:cNvCxnSpPr>
          <p:nvPr/>
        </p:nvCxnSpPr>
        <p:spPr>
          <a:xfrm>
            <a:off x="9028027" y="2042739"/>
            <a:ext cx="2" cy="33087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6" name="Picture 65" descr="A graph of a function&#10;&#10;Description automatically generated">
            <a:extLst>
              <a:ext uri="{FF2B5EF4-FFF2-40B4-BE49-F238E27FC236}">
                <a16:creationId xmlns:a16="http://schemas.microsoft.com/office/drawing/2014/main" id="{E602327E-1D9B-6C63-91DC-DF4F08400B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" r="2512" b="15178"/>
          <a:stretch/>
        </p:blipFill>
        <p:spPr>
          <a:xfrm>
            <a:off x="6818227" y="4674604"/>
            <a:ext cx="4495800" cy="928316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B14FCA51-A840-CB59-C1CF-65F1133531EA}"/>
              </a:ext>
            </a:extLst>
          </p:cNvPr>
          <p:cNvSpPr txBox="1"/>
          <p:nvPr/>
        </p:nvSpPr>
        <p:spPr>
          <a:xfrm>
            <a:off x="7620665" y="1343439"/>
            <a:ext cx="281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Electron Emitter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349FF81-FAA6-F38D-C049-50FDC957FBFF}"/>
              </a:ext>
            </a:extLst>
          </p:cNvPr>
          <p:cNvSpPr/>
          <p:nvPr/>
        </p:nvSpPr>
        <p:spPr>
          <a:xfrm>
            <a:off x="8465574" y="3653006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A2595B0-E8AA-B313-6461-C914C19EA4D3}"/>
              </a:ext>
            </a:extLst>
          </p:cNvPr>
          <p:cNvSpPr/>
          <p:nvPr/>
        </p:nvSpPr>
        <p:spPr>
          <a:xfrm>
            <a:off x="84184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CBB9837-2701-CC93-73F0-C4D9CD856CBC}"/>
              </a:ext>
            </a:extLst>
          </p:cNvPr>
          <p:cNvSpPr/>
          <p:nvPr/>
        </p:nvSpPr>
        <p:spPr>
          <a:xfrm>
            <a:off x="89518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9CA1A899-39AF-538B-61A0-944828BB21A1}"/>
              </a:ext>
            </a:extLst>
          </p:cNvPr>
          <p:cNvSpPr/>
          <p:nvPr/>
        </p:nvSpPr>
        <p:spPr>
          <a:xfrm>
            <a:off x="89518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DA1AAA9-DA6A-8006-9596-55240008E0CF}"/>
              </a:ext>
            </a:extLst>
          </p:cNvPr>
          <p:cNvSpPr/>
          <p:nvPr/>
        </p:nvSpPr>
        <p:spPr>
          <a:xfrm>
            <a:off x="94090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AFF0755-61D5-6EFF-B7BD-00D16533F442}"/>
              </a:ext>
            </a:extLst>
          </p:cNvPr>
          <p:cNvSpPr/>
          <p:nvPr/>
        </p:nvSpPr>
        <p:spPr>
          <a:xfrm>
            <a:off x="94090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AFA2F45-FC28-6350-17AC-93B5816BB8FC}"/>
              </a:ext>
            </a:extLst>
          </p:cNvPr>
          <p:cNvSpPr/>
          <p:nvPr/>
        </p:nvSpPr>
        <p:spPr>
          <a:xfrm>
            <a:off x="88756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2E42B9E-AA20-0FDC-D505-DE0BE0C20989}"/>
              </a:ext>
            </a:extLst>
          </p:cNvPr>
          <p:cNvSpPr/>
          <p:nvPr/>
        </p:nvSpPr>
        <p:spPr>
          <a:xfrm>
            <a:off x="88756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628D247F-01F7-8B2E-0C35-6C6C0CA31445}"/>
              </a:ext>
            </a:extLst>
          </p:cNvPr>
          <p:cNvSpPr/>
          <p:nvPr/>
        </p:nvSpPr>
        <p:spPr>
          <a:xfrm>
            <a:off x="97900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0254110-26EA-2B1A-AA46-62F787967468}"/>
              </a:ext>
            </a:extLst>
          </p:cNvPr>
          <p:cNvSpPr/>
          <p:nvPr/>
        </p:nvSpPr>
        <p:spPr>
          <a:xfrm>
            <a:off x="97900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DD90F918-0226-5799-0715-E6B13145F894}"/>
              </a:ext>
            </a:extLst>
          </p:cNvPr>
          <p:cNvSpPr/>
          <p:nvPr/>
        </p:nvSpPr>
        <p:spPr>
          <a:xfrm>
            <a:off x="90280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A1E9156-AA58-F7FC-F42E-61BDFE39858C}"/>
              </a:ext>
            </a:extLst>
          </p:cNvPr>
          <p:cNvSpPr/>
          <p:nvPr/>
        </p:nvSpPr>
        <p:spPr>
          <a:xfrm>
            <a:off x="90280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6354262-28AC-9F70-0BBE-46D5C8AC46CB}"/>
              </a:ext>
            </a:extLst>
          </p:cNvPr>
          <p:cNvSpPr/>
          <p:nvPr/>
        </p:nvSpPr>
        <p:spPr>
          <a:xfrm>
            <a:off x="92566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3C7F047-8829-AA08-823D-9A223E0DAD75}"/>
              </a:ext>
            </a:extLst>
          </p:cNvPr>
          <p:cNvSpPr/>
          <p:nvPr/>
        </p:nvSpPr>
        <p:spPr>
          <a:xfrm>
            <a:off x="93328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34225A0A-28A0-BBCE-B092-46DE68F81916}"/>
              </a:ext>
            </a:extLst>
          </p:cNvPr>
          <p:cNvSpPr/>
          <p:nvPr/>
        </p:nvSpPr>
        <p:spPr>
          <a:xfrm>
            <a:off x="85708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0A5C970-2D11-319C-AD1A-A0DDCAF82DC2}"/>
              </a:ext>
            </a:extLst>
          </p:cNvPr>
          <p:cNvSpPr/>
          <p:nvPr/>
        </p:nvSpPr>
        <p:spPr>
          <a:xfrm>
            <a:off x="85708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2355AA6E-CC7F-167C-E07F-B93329FCBE1A}"/>
              </a:ext>
            </a:extLst>
          </p:cNvPr>
          <p:cNvSpPr/>
          <p:nvPr/>
        </p:nvSpPr>
        <p:spPr>
          <a:xfrm>
            <a:off x="81136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2FF3D7AD-5590-71D4-CC3A-4ABD0AB99747}"/>
              </a:ext>
            </a:extLst>
          </p:cNvPr>
          <p:cNvSpPr/>
          <p:nvPr/>
        </p:nvSpPr>
        <p:spPr>
          <a:xfrm>
            <a:off x="80374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42FBC63D-822A-423C-B5ED-7740C691E3BD}"/>
              </a:ext>
            </a:extLst>
          </p:cNvPr>
          <p:cNvSpPr/>
          <p:nvPr/>
        </p:nvSpPr>
        <p:spPr>
          <a:xfrm>
            <a:off x="101710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F0504B5F-FD71-CAA8-3E34-D83394012321}"/>
              </a:ext>
            </a:extLst>
          </p:cNvPr>
          <p:cNvSpPr/>
          <p:nvPr/>
        </p:nvSpPr>
        <p:spPr>
          <a:xfrm>
            <a:off x="102472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F1FC8203-8FB8-A478-F201-1B7AA0F81496}"/>
              </a:ext>
            </a:extLst>
          </p:cNvPr>
          <p:cNvSpPr/>
          <p:nvPr/>
        </p:nvSpPr>
        <p:spPr>
          <a:xfrm>
            <a:off x="91042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85E3013F-2F6B-A3A2-C9CD-92E32B0FF1C3}"/>
              </a:ext>
            </a:extLst>
          </p:cNvPr>
          <p:cNvSpPr/>
          <p:nvPr/>
        </p:nvSpPr>
        <p:spPr>
          <a:xfrm>
            <a:off x="9028027" y="53743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36777336-F63E-ABF1-DA3D-2BD4B9F4768C}"/>
              </a:ext>
            </a:extLst>
          </p:cNvPr>
          <p:cNvSpPr/>
          <p:nvPr/>
        </p:nvSpPr>
        <p:spPr>
          <a:xfrm>
            <a:off x="8875627" y="53743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DD2EE340-3281-FDDA-996E-6FD10529B481}"/>
              </a:ext>
            </a:extLst>
          </p:cNvPr>
          <p:cNvSpPr/>
          <p:nvPr/>
        </p:nvSpPr>
        <p:spPr>
          <a:xfrm>
            <a:off x="88756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C9C14D2E-7D4B-3369-58BF-28E5B2C9F464}"/>
              </a:ext>
            </a:extLst>
          </p:cNvPr>
          <p:cNvSpPr/>
          <p:nvPr/>
        </p:nvSpPr>
        <p:spPr>
          <a:xfrm>
            <a:off x="76564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E089341C-AC97-0BF4-D83E-7ACC06A3D6C8}"/>
              </a:ext>
            </a:extLst>
          </p:cNvPr>
          <p:cNvSpPr/>
          <p:nvPr/>
        </p:nvSpPr>
        <p:spPr>
          <a:xfrm>
            <a:off x="76564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DE267C7-0BD9-914A-8514-5D2288BB8DA8}"/>
              </a:ext>
            </a:extLst>
          </p:cNvPr>
          <p:cNvSpPr/>
          <p:nvPr/>
        </p:nvSpPr>
        <p:spPr>
          <a:xfrm>
            <a:off x="80374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78D4D26-A802-4AA8-BD4A-DBAF7CEBAD39}"/>
              </a:ext>
            </a:extLst>
          </p:cNvPr>
          <p:cNvSpPr/>
          <p:nvPr/>
        </p:nvSpPr>
        <p:spPr>
          <a:xfrm>
            <a:off x="80374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845FD84D-749E-F6FB-6D49-0A6E6A7170C0}"/>
              </a:ext>
            </a:extLst>
          </p:cNvPr>
          <p:cNvSpPr/>
          <p:nvPr/>
        </p:nvSpPr>
        <p:spPr>
          <a:xfrm>
            <a:off x="84946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1279BE86-9216-380E-B8A8-762D2847A183}"/>
              </a:ext>
            </a:extLst>
          </p:cNvPr>
          <p:cNvSpPr/>
          <p:nvPr/>
        </p:nvSpPr>
        <p:spPr>
          <a:xfrm>
            <a:off x="8494627" y="53743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601C3034-9222-CD32-72BF-5552BDADB059}"/>
              </a:ext>
            </a:extLst>
          </p:cNvPr>
          <p:cNvSpPr/>
          <p:nvPr/>
        </p:nvSpPr>
        <p:spPr>
          <a:xfrm>
            <a:off x="9332827" y="53743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45E1599-532A-5438-C969-FF4C8A027768}"/>
              </a:ext>
            </a:extLst>
          </p:cNvPr>
          <p:cNvSpPr/>
          <p:nvPr/>
        </p:nvSpPr>
        <p:spPr>
          <a:xfrm>
            <a:off x="93328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3A1E0B4-9636-931E-4B6B-0B3248C5C15A}"/>
              </a:ext>
            </a:extLst>
          </p:cNvPr>
          <p:cNvSpPr/>
          <p:nvPr/>
        </p:nvSpPr>
        <p:spPr>
          <a:xfrm>
            <a:off x="9713827" y="3658372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2F3121DE-955B-09F3-08BB-A1B03578D2BD}"/>
              </a:ext>
            </a:extLst>
          </p:cNvPr>
          <p:cNvSpPr/>
          <p:nvPr/>
        </p:nvSpPr>
        <p:spPr>
          <a:xfrm>
            <a:off x="9713827" y="5450519"/>
            <a:ext cx="76200" cy="762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433F553-9016-4794-1F27-CF8147D60CA9}"/>
              </a:ext>
            </a:extLst>
          </p:cNvPr>
          <p:cNvSpPr txBox="1"/>
          <p:nvPr/>
        </p:nvSpPr>
        <p:spPr>
          <a:xfrm>
            <a:off x="5473843" y="530998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Probability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4083A83-A5E8-A830-D044-5B11DAF5AEAF}"/>
              </a:ext>
            </a:extLst>
          </p:cNvPr>
          <p:cNvSpPr txBox="1"/>
          <p:nvPr/>
        </p:nvSpPr>
        <p:spPr>
          <a:xfrm>
            <a:off x="10814963" y="526197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Intensity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94846DB-A3E7-4463-0616-A6A3BFE61B0A}"/>
              </a:ext>
            </a:extLst>
          </p:cNvPr>
          <p:cNvSpPr txBox="1"/>
          <p:nvPr/>
        </p:nvSpPr>
        <p:spPr>
          <a:xfrm>
            <a:off x="5155200" y="3350395"/>
            <a:ext cx="2186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Times New Roman" panose="02020603050405020304" pitchFamily="18" charset="0"/>
              </a:rPr>
              <a:t>Wave-Particle Duality</a:t>
            </a:r>
          </a:p>
        </p:txBody>
      </p:sp>
      <p:sp>
        <p:nvSpPr>
          <p:cNvPr id="109" name="Content Placeholder 2">
            <a:extLst>
              <a:ext uri="{FF2B5EF4-FFF2-40B4-BE49-F238E27FC236}">
                <a16:creationId xmlns:a16="http://schemas.microsoft.com/office/drawing/2014/main" id="{B9463FF8-17E0-47CB-E53C-1D2DB1B11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5320537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All particles are also waves, but this is more visible for smaller, less massive particle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Electrons, protons, etc.</a:t>
            </a:r>
          </a:p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Can be experimentally proven using previous knowledge on wave diffraction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Higher concentration of particles represents higher probability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AF464AF-A739-44D8-6CA5-81A9CF11FF52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8312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3" grpId="0"/>
      <p:bldP spid="104" grpId="0"/>
      <p:bldP spid="10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AA3C6-5AC2-22D1-F905-42FF548CC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D1DD0-AC98-BB41-A75D-026C4688B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Now it is time for you to ask us questions!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4DFBDD-68EA-641F-4F5A-5F565CFADFF0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6C8668-C3A3-BD62-7A53-6FA729C25878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089141-082F-14D9-EE05-2574AE05B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What to do with a Physics Degree?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F3CA6B8-212B-C752-4FB0-33AA744B8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6B2FA5AA-EECB-9A00-B79B-7707090EE8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A16AB6-9F76-5922-5BA0-048FC0D40358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28C68-09C7-DEF2-1EF1-55A5AFD2D015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</p:spTree>
    <p:extLst>
      <p:ext uri="{BB962C8B-B14F-4D97-AF65-F5344CB8AC3E}">
        <p14:creationId xmlns:p14="http://schemas.microsoft.com/office/powerpoint/2010/main" val="3142876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Learned about different types of waves.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Learned about constructive and destructive interference.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Learned about diffraction and demonstrating how particles are waves.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Hands on application and created your own artwork!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Summary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F876889-4516-50DB-2460-B1ACB571F314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9B8FDC-B120-9080-8A35-CBFF2AF6F16C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</p:spTree>
    <p:extLst>
      <p:ext uri="{BB962C8B-B14F-4D97-AF65-F5344CB8AC3E}">
        <p14:creationId xmlns:p14="http://schemas.microsoft.com/office/powerpoint/2010/main" val="1245403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This series is offered as part of the START SMART program: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We gratefully accept funding from The National Science Foundation under grant no. 2203933</a:t>
            </a:r>
          </a:p>
          <a:p>
            <a:pPr lvl="1">
              <a:lnSpc>
                <a:spcPct val="100000"/>
              </a:lnSpc>
              <a:spcAft>
                <a:spcPts val="1200"/>
              </a:spcAft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We also are supported by the UNL CAS Research Impact and Engagement Grant: START SMART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Acknowledgments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pic>
        <p:nvPicPr>
          <p:cNvPr id="6" name="Picture 5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7A5F5E0F-9F58-45FB-AA9E-3B958E04F0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3" y="3778211"/>
            <a:ext cx="1845127" cy="1845127"/>
          </a:xfrm>
          <a:prstGeom prst="rect">
            <a:avLst/>
          </a:prstGeom>
        </p:spPr>
      </p:pic>
      <p:pic>
        <p:nvPicPr>
          <p:cNvPr id="10" name="Picture 9" descr="A close-up of a sign&#10;&#10;Description automatically generated">
            <a:extLst>
              <a:ext uri="{FF2B5EF4-FFF2-40B4-BE49-F238E27FC236}">
                <a16:creationId xmlns:a16="http://schemas.microsoft.com/office/drawing/2014/main" id="{51B0B6D2-C2D5-0E58-2F58-E668F7DE4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75" y="3759542"/>
            <a:ext cx="3615596" cy="18451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08AC8FF-62B9-2570-ECF7-D63EE6A17E64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92F601-3E5F-A1FB-68D0-009B49A0EE34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</p:spTree>
    <p:extLst>
      <p:ext uri="{BB962C8B-B14F-4D97-AF65-F5344CB8AC3E}">
        <p14:creationId xmlns:p14="http://schemas.microsoft.com/office/powerpoint/2010/main" val="1845749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6F31C8A-58C3-D64C-49E0-A00F51F99CF8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2FF4B7-EEB0-ACBC-D255-33D030F7234F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Who we Are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B403C0-9D4E-324E-BF6E-6BD23F10F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6393" y="2478400"/>
            <a:ext cx="1828800" cy="182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B309-328B-F6DF-2F7F-ED86274ED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839" y="2088804"/>
            <a:ext cx="1828800" cy="182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F64166-4A10-1433-329A-5420C9B6B1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1988530"/>
            <a:ext cx="18288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B3E64F-4622-F94A-15DF-1DA64B2CFA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1186" y="2003974"/>
            <a:ext cx="1828800" cy="1828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8FBF0F-396E-67D1-C935-2D785FFA7E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6807" y="2478400"/>
            <a:ext cx="1828800" cy="182880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AEAF726-5573-12C7-8480-C82A27877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839" y="3989122"/>
            <a:ext cx="1828800" cy="974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Jing </a:t>
            </a:r>
          </a:p>
          <a:p>
            <a:pPr marL="0" indent="0" algn="ctr"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Guo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0D09359-74A0-FBEF-F6F5-47F4D27B12CA}"/>
              </a:ext>
            </a:extLst>
          </p:cNvPr>
          <p:cNvSpPr txBox="1">
            <a:spLocks/>
          </p:cNvSpPr>
          <p:nvPr/>
        </p:nvSpPr>
        <p:spPr>
          <a:xfrm>
            <a:off x="2756807" y="4456992"/>
            <a:ext cx="1828800" cy="97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Angelea Arnett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CECE651-E9E5-3827-7C67-3659A67F2A66}"/>
              </a:ext>
            </a:extLst>
          </p:cNvPr>
          <p:cNvSpPr txBox="1">
            <a:spLocks/>
          </p:cNvSpPr>
          <p:nvPr/>
        </p:nvSpPr>
        <p:spPr>
          <a:xfrm>
            <a:off x="5181600" y="3967122"/>
            <a:ext cx="1828800" cy="97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Sajid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Akash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CABE487-42B3-FB03-CFAA-8C3D13965656}"/>
              </a:ext>
            </a:extLst>
          </p:cNvPr>
          <p:cNvSpPr txBox="1">
            <a:spLocks/>
          </p:cNvSpPr>
          <p:nvPr/>
        </p:nvSpPr>
        <p:spPr>
          <a:xfrm>
            <a:off x="7606393" y="4456992"/>
            <a:ext cx="1828800" cy="97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Ruthi Sielinski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66EADED-151D-A1E7-7FAE-2062C58372CD}"/>
              </a:ext>
            </a:extLst>
          </p:cNvPr>
          <p:cNvSpPr txBox="1">
            <a:spLocks/>
          </p:cNvSpPr>
          <p:nvPr/>
        </p:nvSpPr>
        <p:spPr>
          <a:xfrm>
            <a:off x="10031186" y="3967122"/>
            <a:ext cx="1828800" cy="9740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b="1" dirty="0">
                <a:latin typeface="Baskerville" panose="02020502070401020303" pitchFamily="18" charset="0"/>
                <a:ea typeface="Baskerville" panose="02020502070401020303" pitchFamily="18" charset="0"/>
              </a:rPr>
              <a:t>Robert Streubel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ABE57D-BEA2-871F-5BF2-85DE73E52F99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3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4A0F76-50EC-FBDF-8E84-E9505626F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39" y="2088804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erson wearing sunglasses and a jacket&#10;&#10;AI-generated content may be incorrect.">
            <a:extLst>
              <a:ext uri="{FF2B5EF4-FFF2-40B4-BE49-F238E27FC236}">
                <a16:creationId xmlns:a16="http://schemas.microsoft.com/office/drawing/2014/main" id="{CB2B5D5C-B410-E874-12B3-ADC652CA19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8951" y="1984984"/>
            <a:ext cx="1834097" cy="1828801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A3E073-B3A3-02E4-E099-B957F5CEC226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034EC1C-2A9E-8327-C764-8B429D223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91" y="2110826"/>
            <a:ext cx="1828800" cy="1828800"/>
          </a:xfrm>
          <a:prstGeom prst="ellipse">
            <a:avLst/>
          </a:prstGeom>
          <a:noFill/>
          <a:effectLst>
            <a:softEdge rad="0"/>
          </a:effectLst>
          <a:scene3d>
            <a:camera prst="orthographicFront"/>
            <a:lightRig rig="morning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86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3EB28-4D82-C2C7-DEFD-7D44C6923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Baskerville"/>
                <a:ea typeface="Baskerville" panose="02020502070401020303" pitchFamily="18" charset="0"/>
              </a:rPr>
              <a:t>2:00-2:30</a:t>
            </a:r>
            <a:r>
              <a:rPr lang="en-US" dirty="0">
                <a:latin typeface="Baskerville"/>
                <a:ea typeface="Baskerville" panose="02020502070401020303" pitchFamily="18" charset="0"/>
              </a:rPr>
              <a:t>		Introduction to Waves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Baskerville"/>
                <a:ea typeface="Baskerville" panose="02020502070401020303" pitchFamily="18" charset="0"/>
              </a:rPr>
              <a:t>What are waves? and different types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000" dirty="0">
                <a:latin typeface="Baskerville"/>
                <a:ea typeface="Baskerville" panose="02020502070401020303" pitchFamily="18" charset="0"/>
              </a:rPr>
              <a:t>Acoustic waves and real-world examples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Baskerville"/>
                <a:ea typeface="Baskerville" panose="02020502070401020303" pitchFamily="18" charset="0"/>
              </a:rPr>
              <a:t>2:30-3:00</a:t>
            </a:r>
            <a:r>
              <a:rPr lang="en-US" dirty="0">
                <a:latin typeface="Baskerville"/>
                <a:ea typeface="Baskerville" panose="02020502070401020303" pitchFamily="18" charset="0"/>
              </a:rPr>
              <a:t>		Acoustic wave demonstrations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000" dirty="0">
                <a:latin typeface="Baskerville"/>
                <a:ea typeface="Baskerville" panose="02020502070401020303" pitchFamily="18" charset="0"/>
              </a:rPr>
              <a:t>Water ripples and Chladni plates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Baskerville"/>
                <a:ea typeface="Baskerville" panose="02020502070401020303" pitchFamily="18" charset="0"/>
                <a:cs typeface="Arial"/>
              </a:rPr>
              <a:t>3:00-3:30</a:t>
            </a:r>
            <a:r>
              <a:rPr lang="en-US" dirty="0">
                <a:latin typeface="Baskerville"/>
                <a:ea typeface="Baskerville" panose="02020502070401020303" pitchFamily="18" charset="0"/>
                <a:cs typeface="Arial"/>
              </a:rPr>
              <a:t> 		Make your </a:t>
            </a:r>
            <a:r>
              <a:rPr lang="en-US">
                <a:latin typeface="Baskerville"/>
                <a:ea typeface="Baskerville" panose="02020502070401020303" pitchFamily="18" charset="0"/>
                <a:cs typeface="Arial"/>
              </a:rPr>
              <a:t>own Chladni </a:t>
            </a:r>
            <a:r>
              <a:rPr lang="en-US" dirty="0">
                <a:latin typeface="Baskerville"/>
                <a:ea typeface="Baskerville" panose="02020502070401020303" pitchFamily="18" charset="0"/>
                <a:cs typeface="Arial"/>
              </a:rPr>
              <a:t>plate patterns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</a:pPr>
            <a:endParaRPr lang="en-US" sz="2000" dirty="0">
              <a:latin typeface="Baskerville"/>
              <a:ea typeface="Baskerville" panose="02020502070401020303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b="1" dirty="0">
                <a:latin typeface="Baskerville"/>
                <a:ea typeface="Baskerville" panose="02020502070401020303" pitchFamily="18" charset="0"/>
              </a:rPr>
              <a:t>3:30-4:00</a:t>
            </a:r>
            <a:r>
              <a:rPr lang="en-US" dirty="0">
                <a:latin typeface="Baskerville"/>
                <a:ea typeface="Baskerville" panose="02020502070401020303" pitchFamily="18" charset="0"/>
              </a:rPr>
              <a:t>		Q&amp;A: What to do with a physics degree?</a:t>
            </a:r>
          </a:p>
          <a:p>
            <a:pPr lvl="6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latin typeface="Baskerville"/>
                <a:ea typeface="Baskerville" panose="02020502070401020303" pitchFamily="18" charset="0"/>
              </a:rPr>
              <a:t>Ask the undergraduates any questions you might have!</a:t>
            </a:r>
          </a:p>
          <a:p>
            <a:pPr marL="2743200" lvl="6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099CB8-DB5C-74EE-DC8D-666F514358D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6BA463-EFCD-6096-9AC5-52B540BE7D16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3F13D7-64CD-B173-4479-91BDC3525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Overview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C5531EE7-31AB-979F-00DB-B409DD4FC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A4160FF-8791-5A06-A211-82146EA2C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765F06-2617-F191-8C97-BE407F224885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3DEB02-FDE0-03F3-2A93-D86AEEE08024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</p:spTree>
    <p:extLst>
      <p:ext uri="{BB962C8B-B14F-4D97-AF65-F5344CB8AC3E}">
        <p14:creationId xmlns:p14="http://schemas.microsoft.com/office/powerpoint/2010/main" val="3945415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5C30B-7717-F586-6D64-6F396D20D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B9993-EA4C-E301-24BC-3DFEF160C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A wave is a </a:t>
            </a:r>
            <a:r>
              <a:rPr lang="en-US" sz="3200" b="1" dirty="0">
                <a:latin typeface="Baskerville" panose="02020502070401020303" pitchFamily="18" charset="0"/>
                <a:ea typeface="Baskerville" panose="02020502070401020303" pitchFamily="18" charset="0"/>
              </a:rPr>
              <a:t>propagating disturbance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 that carries </a:t>
            </a:r>
            <a:r>
              <a:rPr lang="en-US" sz="3200" b="1" dirty="0">
                <a:latin typeface="Baskerville" panose="02020502070401020303" pitchFamily="18" charset="0"/>
                <a:ea typeface="Baskerville" panose="02020502070401020303" pitchFamily="18" charset="0"/>
              </a:rPr>
              <a:t>energy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 (in particles, light, etc.)</a:t>
            </a:r>
          </a:p>
          <a:p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Waves </a:t>
            </a:r>
            <a:r>
              <a:rPr lang="en-US" sz="3200" b="1" dirty="0">
                <a:latin typeface="Baskerville" panose="02020502070401020303" pitchFamily="18" charset="0"/>
                <a:ea typeface="Baskerville" panose="02020502070401020303" pitchFamily="18" charset="0"/>
              </a:rPr>
              <a:t>do not 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need to move matter in one direction</a:t>
            </a:r>
          </a:p>
          <a:p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Waves can take many forms, such as pulses or sinusoids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E62CDB-3802-A11B-16F9-24FB9383AB97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478998-04B8-D4D6-5DE2-B57C7C13869F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2BFEDB-C4FC-F7B0-176F-B854761F3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What is a “wave” anyway?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0ED0C5B6-C95D-D043-610C-FF362537B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7508938D-031E-BE24-A294-9C355A35F7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A1E7A7-22FC-4F64-93D2-8F80B9AA9713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1026" name="Picture 2" descr="animating sine waves in processing - Stack Overflow">
            <a:extLst>
              <a:ext uri="{FF2B5EF4-FFF2-40B4-BE49-F238E27FC236}">
                <a16:creationId xmlns:a16="http://schemas.microsoft.com/office/drawing/2014/main" id="{52AE0701-604C-4542-1FCD-494E98575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564" y="3658342"/>
            <a:ext cx="411480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8.1: Introduction to Waves - Physics LibreTexts">
            <a:extLst>
              <a:ext uri="{FF2B5EF4-FFF2-40B4-BE49-F238E27FC236}">
                <a16:creationId xmlns:a16="http://schemas.microsoft.com/office/drawing/2014/main" id="{1D54CCBD-7D97-A709-BC90-DBF99453A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083" y="4277185"/>
            <a:ext cx="3522889" cy="84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0CC442-CD84-6A93-91C4-CF1D0F8215A8}"/>
              </a:ext>
            </a:extLst>
          </p:cNvPr>
          <p:cNvSpPr txBox="1"/>
          <p:nvPr/>
        </p:nvSpPr>
        <p:spPr>
          <a:xfrm>
            <a:off x="6117770" y="5656967"/>
            <a:ext cx="46105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https://stackoverflow.com/questions/40291618/animating-sine-waves-in-processing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817FF3-B79A-94E4-A212-05CD28C9E4E5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63769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E2FFE-4A06-8806-7BDD-8AFDAAF03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A73F5A-EBC7-993D-C2FE-396BEB036F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7712" y="1253331"/>
                <a:ext cx="8711683" cy="4351338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We will consider sinusoidal waves for simplicity</a:t>
                </a:r>
              </a:p>
              <a:p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Wave velocity (v):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wave propagation speed (and direction)</a:t>
                </a:r>
                <a:endParaRPr lang="en-US" b="1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Wavelength (</a:t>
                </a:r>
                <a:r>
                  <a:rPr lang="el-G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λ</a:t>
                </a:r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)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: the distance between adjacent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  identical points (adjacent crests, for instance)</a:t>
                </a:r>
              </a:p>
              <a:p>
                <a:r>
                  <a:rPr lang="en-US" b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Frequency (f): 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the number of individual wave</a:t>
                </a:r>
              </a:p>
              <a:p>
                <a:pPr marL="0" indent="0">
                  <a:buNone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  crests that pass a point per unit time</a:t>
                </a:r>
              </a:p>
              <a:p>
                <a:pPr marL="0" indent="0">
                  <a:buNone/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𝒗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𝒇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</m:oMath>
                  </m:oMathPara>
                </a14:m>
                <a:endParaRPr lang="en-US" b="1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A73F5A-EBC7-993D-C2FE-396BEB036F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7712" y="1253331"/>
                <a:ext cx="8711683" cy="4351338"/>
              </a:xfrm>
              <a:blipFill>
                <a:blip r:embed="rId2"/>
                <a:stretch>
                  <a:fillRect l="-1164" t="-2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3665A93-E1EA-81E2-8094-3AFDC4448AF5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920F08-2B16-4AE4-40B8-2B211EEA0323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7ED84-87D5-D8EF-EDD8-2E235A24E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Important characteristics of waves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9CACD6B2-107D-E83F-3B19-BF2DB33E3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3ECCC97C-C353-9FD9-878C-037E253B48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EC4048-FED0-E757-2A7C-88FA05FF3ABD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2050" name="Picture 2" descr="frequency and wavelength - Students | Britannica Kids | Homework Help">
            <a:extLst>
              <a:ext uri="{FF2B5EF4-FFF2-40B4-BE49-F238E27FC236}">
                <a16:creationId xmlns:a16="http://schemas.microsoft.com/office/drawing/2014/main" id="{11BB9116-C3CC-400B-1CDA-DCCC5FE82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460" y="2872813"/>
            <a:ext cx="4246206" cy="276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33BEE9-4A6D-C334-1DDB-22AA97B89B16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98440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22407-29FA-8B26-FFD0-EB9EB10BA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C069F-8D2A-DD24-F443-E282BE353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Sine and cosine waves at a certain amplitude are the horizontal and vertical parts of the point on the circle.</a:t>
            </a:r>
          </a:p>
          <a:p>
            <a:r>
              <a:rPr lang="en-US" dirty="0">
                <a:latin typeface="Baskerville" panose="02020502070401020303"/>
                <a:ea typeface="Baskerville" panose="02020502070401020303" pitchFamily="18" charset="0"/>
              </a:rPr>
              <a:t>Considering uniform motion around a circle, the x-component is a cosine wave since for radius r and angle </a:t>
            </a:r>
            <a:r>
              <a:rPr lang="el-GR" dirty="0">
                <a:latin typeface="Bakersville"/>
                <a:ea typeface="Calibri" panose="020F0502020204030204" pitchFamily="34" charset="0"/>
                <a:cs typeface="Calibri" panose="020F0502020204030204" pitchFamily="34" charset="0"/>
              </a:rPr>
              <a:t>θ</a:t>
            </a:r>
            <a:r>
              <a:rPr lang="en-US" dirty="0">
                <a:latin typeface="Baskerville" panose="02020502070401020303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dirty="0">
              <a:latin typeface="Baskerville" panose="02020502070401020303"/>
              <a:ea typeface="Baskerville" panose="02020502070401020303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18AEBB-AEDF-9543-D05B-544DC34BDD3A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F54362-50D4-A347-D7F4-B3B26872D370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32E012-789F-5F7E-08EC-8ECC92DD2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Sinusoids as projections of a circle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BB7BDFC5-506B-B63B-91BD-8AF9D9CF5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18EB53D9-4ED2-A19F-3C5E-353E3C2526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7DF084-75A3-9D6A-5835-32DA18CCF3B8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6" name="Picture 2" descr="animating sine waves in processing - Stack Overflow">
            <a:extLst>
              <a:ext uri="{FF2B5EF4-FFF2-40B4-BE49-F238E27FC236}">
                <a16:creationId xmlns:a16="http://schemas.microsoft.com/office/drawing/2014/main" id="{59DCAB38-B8E7-72C6-9A66-4FDD391A2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93" y="4069711"/>
            <a:ext cx="3098401" cy="157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294B5B-6235-1EAE-5621-57290BEB2278}"/>
                  </a:ext>
                </a:extLst>
              </p:cNvPr>
              <p:cNvSpPr txBox="1"/>
              <p:nvPr/>
            </p:nvSpPr>
            <p:spPr>
              <a:xfrm>
                <a:off x="2995127" y="3221007"/>
                <a:ext cx="613954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y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𝑟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2294B5B-6235-1EAE-5621-57290BEB22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5127" y="3221007"/>
                <a:ext cx="6139542" cy="461665"/>
              </a:xfrm>
              <a:prstGeom prst="rect">
                <a:avLst/>
              </a:prstGeom>
              <a:blipFill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The Polar Coordinate System | Boundless Algebra |">
            <a:extLst>
              <a:ext uri="{FF2B5EF4-FFF2-40B4-BE49-F238E27FC236}">
                <a16:creationId xmlns:a16="http://schemas.microsoft.com/office/drawing/2014/main" id="{1D456851-E607-F711-1317-104DFDD5E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222" y="2847475"/>
            <a:ext cx="3994825" cy="244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DFCA61-ABFE-77D0-B67E-BDF4347F4B55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78887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CABBB-45AF-FDD6-8AAC-097E1C04F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16E53B-C929-D0C4-0D4E-0DA5A36419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17713" y="1253331"/>
                <a:ext cx="11800115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4200" b="1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𝒗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=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𝒇</m:t>
                      </m:r>
                      <m:r>
                        <a:rPr lang="en-US" sz="4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</m:oMath>
                  </m:oMathPara>
                </a14:m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Typically, we know wave velocity v based on the medium through which the wave travels (or, in the case of light, the speed of light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Baskerville" panose="02020502070401020303" pitchFamily="18" charset="0"/>
                      </a:rPr>
                      <m:t>𝑐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is known)</a:t>
                </a:r>
              </a:p>
              <a:p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Hence, we automatically know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by knowing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(or vice versa)</a:t>
                </a:r>
              </a:p>
              <a:p>
                <a:pPr lvl="1"/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Only need specify two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Baskerville" panose="02020502070401020303" pitchFamily="18" charset="0"/>
                      </a:rPr>
                      <m:t>𝑣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Baskerville" panose="02020502070401020303" pitchFamily="18" charset="0"/>
                      </a:rPr>
                      <m:t>𝑓</m:t>
                    </m:r>
                  </m:oMath>
                </a14:m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0" indent="0">
                  <a:buNone/>
                </a:pP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Equation for a </a:t>
                </a:r>
                <a:r>
                  <a:rPr lang="en-US" i="1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moving</a:t>
                </a:r>
                <a:r>
                  <a:rPr lang="en-US" dirty="0">
                    <a:latin typeface="Baskerville" panose="02020502070401020303" pitchFamily="18" charset="0"/>
                    <a:ea typeface="Baskerville" panose="02020502070401020303" pitchFamily="18" charset="0"/>
                  </a:rPr>
                  <a:t> sinusoidal waves:</a:t>
                </a:r>
              </a:p>
              <a:p>
                <a:pPr marL="0" indent="0">
                  <a:buNone/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sin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⁡(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𝑘𝑥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Baskerville" panose="02020502070401020303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0" indent="0" algn="ctr">
                  <a:buNone/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pPr marL="0" indent="0" algn="ctr">
                  <a:buNone/>
                </a:pPr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  <a:p>
                <a:endParaRPr lang="en-US" dirty="0">
                  <a:latin typeface="Baskerville" panose="02020502070401020303" pitchFamily="18" charset="0"/>
                  <a:ea typeface="Baskerville" panose="02020502070401020303" pitchFamily="18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16E53B-C929-D0C4-0D4E-0DA5A36419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7713" y="1253331"/>
                <a:ext cx="11800115" cy="4351338"/>
              </a:xfrm>
              <a:blipFill>
                <a:blip r:embed="rId2"/>
                <a:stretch>
                  <a:fillRect l="-1085" r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6E2D0806-4966-4DDC-5370-E8033B232846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845D19-327B-308A-2CF2-5D65AF7026B9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D06F9-4F1E-9E41-F27B-7894811E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Wave characteristics (cont.)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F213BC76-D78B-AC7D-CCD1-697ABFCB7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A6165732-D930-3885-32D3-B02AD5ACE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6E7C1A-B659-4239-F26A-47C847D05620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C9F9D3-94FB-F3C7-E14F-7BBA96245419}"/>
                  </a:ext>
                </a:extLst>
              </p:cNvPr>
              <p:cNvSpPr txBox="1"/>
              <p:nvPr/>
            </p:nvSpPr>
            <p:spPr>
              <a:xfrm>
                <a:off x="9190653" y="3960373"/>
                <a:ext cx="2444619" cy="1644296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sz="26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600" b="0" i="1" smtClean="0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600" i="1">
                              <a:ln>
                                <a:noFill/>
                              </a:ln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US" sz="2600" dirty="0">
                  <a:ln>
                    <a:noFill/>
                  </a:ln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i="1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sz="26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600" i="1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600" i="1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600" b="0" i="1" smtClean="0">
                          <a:ln>
                            <a:noFill/>
                          </a:ln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600" b="0" dirty="0">
                  <a:ln>
                    <a:noFill/>
                  </a:ln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2600" b="0" i="1" smtClean="0">
                        <a:ln>
                          <a:noFill/>
                        </a:ln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600" dirty="0">
                    <a:ln>
                      <a:noFill/>
                    </a:ln>
                  </a:rPr>
                  <a:t>: amplitude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0C9F9D3-94FB-F3C7-E14F-7BBA962454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0653" y="3960373"/>
                <a:ext cx="2444619" cy="1644296"/>
              </a:xfrm>
              <a:prstGeom prst="rect">
                <a:avLst/>
              </a:prstGeom>
              <a:blipFill>
                <a:blip r:embed="rId5"/>
                <a:stretch>
                  <a:fillRect b="-7636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animating sine waves in processing - Stack Overflow">
            <a:extLst>
              <a:ext uri="{FF2B5EF4-FFF2-40B4-BE49-F238E27FC236}">
                <a16:creationId xmlns:a16="http://schemas.microsoft.com/office/drawing/2014/main" id="{E1C992D7-C97A-057F-3A4C-22A135117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23" y="4692325"/>
            <a:ext cx="1940768" cy="98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1DC7EA-3E91-C0BA-3D36-71764DF365C2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59827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E7FE0-C572-B616-DF06-407B2ECF8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6A4B8-769D-A42C-3B78-4DF792972D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713" y="1253331"/>
            <a:ext cx="11800115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By adding various sine waves of different frequencies and amplitudes with, we can construct interesting wave patterns</a:t>
            </a: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For instance, we can construct “packets” or pulses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Important for communication with devices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Models wave-particle duality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 particle is like a localized wave</a:t>
            </a:r>
          </a:p>
          <a:p>
            <a:pPr lvl="1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Get one with envelope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DCFCCA-41E2-7A42-312C-8DB9D576B7A3}"/>
              </a:ext>
            </a:extLst>
          </p:cNvPr>
          <p:cNvSpPr/>
          <p:nvPr/>
        </p:nvSpPr>
        <p:spPr>
          <a:xfrm>
            <a:off x="0" y="5883965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80BE2E-3D53-C8B9-F131-AFB210A987EA}"/>
              </a:ext>
            </a:extLst>
          </p:cNvPr>
          <p:cNvSpPr/>
          <p:nvPr/>
        </p:nvSpPr>
        <p:spPr>
          <a:xfrm>
            <a:off x="0" y="0"/>
            <a:ext cx="12192000" cy="97403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39103B-2F6E-A453-921B-5EFB798FB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0"/>
            <a:ext cx="11843656" cy="974035"/>
          </a:xfrm>
        </p:spPr>
        <p:txBody>
          <a:bodyPr/>
          <a:lstStyle/>
          <a:p>
            <a:r>
              <a:rPr lang="en-US" dirty="0">
                <a:latin typeface="Copperplate" panose="02000504000000020004" pitchFamily="2" charset="77"/>
              </a:rPr>
              <a:t>Creating different types of waves</a:t>
            </a:r>
          </a:p>
        </p:txBody>
      </p:sp>
      <p:pic>
        <p:nvPicPr>
          <p:cNvPr id="7" name="Picture 6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4B807649-9B8C-A0FB-D802-CC8949409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5504" y="6001720"/>
            <a:ext cx="792324" cy="738524"/>
          </a:xfrm>
          <a:prstGeom prst="rect">
            <a:avLst/>
          </a:prstGeom>
        </p:spPr>
      </p:pic>
      <p:pic>
        <p:nvPicPr>
          <p:cNvPr id="8" name="Picture 7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053EF524-005C-B555-6630-470ECEAB92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755"/>
          <a:stretch/>
        </p:blipFill>
        <p:spPr>
          <a:xfrm>
            <a:off x="174172" y="6001720"/>
            <a:ext cx="792324" cy="756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5B6414-91CC-F0BF-0851-6F2589F9ACBC}"/>
              </a:ext>
            </a:extLst>
          </p:cNvPr>
          <p:cNvSpPr txBox="1"/>
          <p:nvPr/>
        </p:nvSpPr>
        <p:spPr>
          <a:xfrm>
            <a:off x="1567543" y="5955483"/>
            <a:ext cx="9056914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>
                <a:latin typeface="Copperplate" panose="02000504000000020004" pitchFamily="2" charset="77"/>
                <a:cs typeface="Times New Roman" panose="02020603050405020304" pitchFamily="18" charset="0"/>
              </a:rPr>
              <a:t>Explore the Beauty of Physics Through Art!</a:t>
            </a:r>
            <a:endParaRPr lang="en-US" sz="2400" b="1" dirty="0">
              <a:ln>
                <a:solidFill>
                  <a:schemeClr val="accent1">
                    <a:shade val="15000"/>
                  </a:schemeClr>
                </a:solidFill>
              </a:ln>
              <a:solidFill>
                <a:schemeClr val="bg1"/>
              </a:solidFill>
              <a:latin typeface="Copperplate" panose="02000504000000020004" pitchFamily="2" charset="77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latin typeface="Copperplate" panose="02000504000000020004" pitchFamily="2" charset="77"/>
                <a:cs typeface="Times New Roman" panose="02020603050405020304" pitchFamily="18" charset="0"/>
              </a:rPr>
              <a:t>Nature of Waves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BBE8A24-F30E-8DAB-D882-64437C8BA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46" y="3217098"/>
            <a:ext cx="4383258" cy="219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399D67-3F90-F83E-BDC9-0B1169F05E2E}"/>
              </a:ext>
            </a:extLst>
          </p:cNvPr>
          <p:cNvSpPr txBox="1"/>
          <p:nvPr/>
        </p:nvSpPr>
        <p:spPr>
          <a:xfrm>
            <a:off x="6596743" y="5398976"/>
            <a:ext cx="52100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https://commons.wikimedia.org/wiki/File:Wave_packet_propagation_%28phase_faster_than_group,_dispersive%29.gif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2F48C2-B34E-EA04-F427-FAA787B33ADA}"/>
              </a:ext>
            </a:extLst>
          </p:cNvPr>
          <p:cNvSpPr txBox="1"/>
          <p:nvPr/>
        </p:nvSpPr>
        <p:spPr>
          <a:xfrm>
            <a:off x="9525350" y="302351"/>
            <a:ext cx="2492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273923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ART SMART">
      <a:dk1>
        <a:srgbClr val="000000"/>
      </a:dk1>
      <a:lt1>
        <a:srgbClr val="FFFFFF"/>
      </a:lt1>
      <a:dk2>
        <a:srgbClr val="919191"/>
      </a:dk2>
      <a:lt2>
        <a:srgbClr val="FFB1A0"/>
      </a:lt2>
      <a:accent1>
        <a:srgbClr val="DCD5E2"/>
      </a:accent1>
      <a:accent2>
        <a:srgbClr val="C0C0C0"/>
      </a:accent2>
      <a:accent3>
        <a:srgbClr val="797979"/>
      </a:accent3>
      <a:accent4>
        <a:srgbClr val="BEE1F5"/>
      </a:accent4>
      <a:accent5>
        <a:srgbClr val="50C4D2"/>
      </a:accent5>
      <a:accent6>
        <a:srgbClr val="86BAFF"/>
      </a:accent6>
      <a:hlink>
        <a:srgbClr val="000000"/>
      </a:hlink>
      <a:folHlink>
        <a:srgbClr val="52677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Nature_of_Waves</Template>
  <TotalTime>40</TotalTime>
  <Words>1277</Words>
  <Application>Microsoft Macintosh PowerPoint</Application>
  <PresentationFormat>Widescreen</PresentationFormat>
  <Paragraphs>212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Bakersville</vt:lpstr>
      <vt:lpstr>Baskerville</vt:lpstr>
      <vt:lpstr>Calibri</vt:lpstr>
      <vt:lpstr>Calibri Light</vt:lpstr>
      <vt:lpstr>Cambria Math</vt:lpstr>
      <vt:lpstr>Copperplate</vt:lpstr>
      <vt:lpstr>Times New Roman</vt:lpstr>
      <vt:lpstr>Office Theme</vt:lpstr>
      <vt:lpstr>Explore the Beauty of Physics Through Art!</vt:lpstr>
      <vt:lpstr>Program Introduction</vt:lpstr>
      <vt:lpstr>Who we Are</vt:lpstr>
      <vt:lpstr>Overview</vt:lpstr>
      <vt:lpstr>What is a “wave” anyway?</vt:lpstr>
      <vt:lpstr>Important characteristics of waves</vt:lpstr>
      <vt:lpstr>Sinusoids as projections of a circle</vt:lpstr>
      <vt:lpstr>Wave characteristics (cont.)</vt:lpstr>
      <vt:lpstr>Creating different types of waves</vt:lpstr>
      <vt:lpstr>Types of waves</vt:lpstr>
      <vt:lpstr>Mechanical waves</vt:lpstr>
      <vt:lpstr>Water waves</vt:lpstr>
      <vt:lpstr>Resonance frequencies</vt:lpstr>
      <vt:lpstr>Musical instruments and harmonic frequencies</vt:lpstr>
      <vt:lpstr>Chladni plate</vt:lpstr>
      <vt:lpstr>Interference</vt:lpstr>
      <vt:lpstr>Ripple chamber</vt:lpstr>
      <vt:lpstr>Wave Diffraction</vt:lpstr>
      <vt:lpstr>Double-Slit Wave Diffraction</vt:lpstr>
      <vt:lpstr>Wave-particle duality - Quantum Mechanics</vt:lpstr>
      <vt:lpstr>What to do with a Physics Degree?</vt:lpstr>
      <vt:lpstr>Summary</vt:lpstr>
      <vt:lpstr>Acknowledgments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Explore the Beauty of Physics Through Art!</dc:title>
  <dc:creator>Bryce Herrington</dc:creator>
  <cp:lastModifiedBy>Angelea Arnett</cp:lastModifiedBy>
  <cp:revision>5</cp:revision>
  <dcterms:created xsi:type="dcterms:W3CDTF">2024-02-20T22:51:39Z</dcterms:created>
  <dcterms:modified xsi:type="dcterms:W3CDTF">2025-01-25T20:08:42Z</dcterms:modified>
</cp:coreProperties>
</file>